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vml" ContentType="application/vnd.openxmlformats-officedocument.vmlDrawing"/>
  <Default Extension="bin" ContentType="application/vnd.openxmlformats-officedocument.oleObject"/>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1.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3"/>
  </p:notesMasterIdLst>
  <p:sldIdLst>
    <p:sldId id="310"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3" r:id="rId37"/>
    <p:sldId id="294" r:id="rId38"/>
    <p:sldId id="295" r:id="rId39"/>
    <p:sldId id="296" r:id="rId40"/>
    <p:sldId id="297" r:id="rId41"/>
    <p:sldId id="298" r:id="rId42"/>
    <p:sldId id="299" r:id="rId43"/>
    <p:sldId id="300" r:id="rId44"/>
    <p:sldId id="301" r:id="rId45"/>
    <p:sldId id="302" r:id="rId46"/>
    <p:sldId id="303" r:id="rId47"/>
    <p:sldId id="304" r:id="rId48"/>
    <p:sldId id="305" r:id="rId49"/>
    <p:sldId id="306" r:id="rId50"/>
    <p:sldId id="307" r:id="rId51"/>
    <p:sldId id="309" r:id="rId5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721"/>
  </p:normalViewPr>
  <p:slideViewPr>
    <p:cSldViewPr>
      <p:cViewPr varScale="1">
        <p:scale>
          <a:sx n="108" d="100"/>
          <a:sy n="108" d="100"/>
        </p:scale>
        <p:origin x="1760" y="20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notesMaster" Target="notesMasters/notesMaster1.xml"/><Relationship Id="rId54" Type="http://schemas.openxmlformats.org/officeDocument/2006/relationships/presProps" Target="presProps.xml"/><Relationship Id="rId55" Type="http://schemas.openxmlformats.org/officeDocument/2006/relationships/viewProps" Target="viewProps.xml"/><Relationship Id="rId56" Type="http://schemas.openxmlformats.org/officeDocument/2006/relationships/theme" Target="theme/theme1.xml"/><Relationship Id="rId57"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wmf"/><Relationship Id="rId2" Type="http://schemas.openxmlformats.org/officeDocument/2006/relationships/image" Target="../media/image1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6C9083-3790-4C79-A297-C09EC217E11F}" type="datetimeFigureOut">
              <a:rPr lang="en-US" smtClean="0"/>
              <a:t>3/31/20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282B7F3-AC0F-45B2-B462-EAA8188A0B76}"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F069F79B-5B3B-44C4-A2A0-01D87C4C6828}" type="slidenum">
              <a:rPr lang="en-US" altLang="en-US" sz="1200" smtClean="0"/>
              <a:pPr/>
              <a:t>1</a:t>
            </a:fld>
            <a:endParaRPr lang="en-US" altLang="en-US" sz="120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B5FAC116-AE30-461A-A2E4-51E5C618229F}" type="slidenum">
              <a:rPr lang="en-US" altLang="en-US" sz="1200" smtClean="0"/>
              <a:pPr/>
              <a:t>15</a:t>
            </a:fld>
            <a:endParaRPr lang="en-US" altLang="en-US" sz="120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2DC9E5DE-7D3B-43FE-AD93-766402FB2D14}" type="slidenum">
              <a:rPr lang="en-US" altLang="en-US" sz="1200" smtClean="0"/>
              <a:pPr/>
              <a:t>16</a:t>
            </a:fld>
            <a:endParaRPr lang="en-US" altLang="en-US" sz="120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655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2164766D-2F6D-4BC2-99E4-46D8186F6E25}" type="slidenum">
              <a:rPr lang="en-US" altLang="en-US" sz="1200" smtClean="0"/>
              <a:pPr/>
              <a:t>17</a:t>
            </a:fld>
            <a:endParaRPr lang="en-US" altLang="en-US" sz="120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686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2CC15C7D-B5BB-4E63-89D4-9F7E2117198E}" type="slidenum">
              <a:rPr lang="en-US" altLang="en-US" sz="1200" smtClean="0"/>
              <a:pPr/>
              <a:t>18</a:t>
            </a:fld>
            <a:endParaRPr lang="en-US" altLang="en-US" sz="120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696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B7692CCB-E593-4444-959A-5C79BFDF6247}" type="slidenum">
              <a:rPr lang="en-US" altLang="en-US" sz="1200" smtClean="0"/>
              <a:pPr/>
              <a:t>19</a:t>
            </a:fld>
            <a:endParaRPr lang="en-US" altLang="en-US" sz="120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70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0A8E03EF-FB71-418E-A78B-B833556B05EA}" type="slidenum">
              <a:rPr lang="en-US" altLang="en-US" sz="1200" smtClean="0"/>
              <a:pPr/>
              <a:t>20</a:t>
            </a:fld>
            <a:endParaRPr lang="en-US" altLang="en-US" sz="120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hape 4"/>
          <p:cNvSpPr txBox="1">
            <a:spLocks noGrp="1" noChangeArrowheads="1"/>
          </p:cNvSpPr>
          <p:nvPr/>
        </p:nvSpPr>
        <p:spPr bwMode="auto">
          <a:xfrm>
            <a:off x="3884613" y="8685213"/>
            <a:ext cx="2971800" cy="457200"/>
          </a:xfrm>
          <a:prstGeom prst="rect">
            <a:avLst/>
          </a:prstGeom>
          <a:noFill/>
          <a:ln w="9525" algn="ctr">
            <a:noFill/>
            <a:miter lim="800000"/>
            <a:headEnd/>
            <a:tailEnd/>
          </a:ln>
        </p:spPr>
        <p:txBody>
          <a:bodyPr anchor="b"/>
          <a:lstStyle/>
          <a:p>
            <a:pPr algn="r"/>
            <a:fld id="{D0D89FEE-FE6E-48AB-BC59-318471736F27}" type="slidenum">
              <a:rPr lang="ar-SA" sz="1200"/>
              <a:pPr algn="r"/>
              <a:t>22</a:t>
            </a:fld>
            <a:endParaRPr lang="en-US" sz="1200">
              <a:cs typeface="Arial" pitchFamily="34" charset="0"/>
            </a:endParaRPr>
          </a:p>
        </p:txBody>
      </p:sp>
      <p:sp>
        <p:nvSpPr>
          <p:cNvPr id="46083" name="Rectangle 51201"/>
          <p:cNvSpPr>
            <a:spLocks noGrp="1" noRot="1" noChangeAspect="1" noChangeArrowheads="1" noTextEdit="1"/>
          </p:cNvSpPr>
          <p:nvPr>
            <p:ph type="sldImg"/>
          </p:nvPr>
        </p:nvSpPr>
        <p:spPr>
          <a:noFill/>
          <a:ln cap="flat">
            <a:headEnd type="none" w="med" len="med"/>
            <a:tailEnd type="none" w="med" len="med"/>
          </a:ln>
        </p:spPr>
      </p:sp>
      <p:sp>
        <p:nvSpPr>
          <p:cNvPr id="46084" name="Rectangle 226306"/>
          <p:cNvSpPr>
            <a:spLocks noGrp="1" noChangeArrowheads="1"/>
          </p:cNvSpPr>
          <p:nvPr>
            <p:ph type="body" idx="1"/>
          </p:nvPr>
        </p:nvSpPr>
        <p:spPr>
          <a:xfrm>
            <a:off x="687388" y="4343400"/>
            <a:ext cx="5486400" cy="4114800"/>
          </a:xfrm>
          <a:noFill/>
          <a:ln/>
        </p:spPr>
        <p:txBody>
          <a:bodyPr/>
          <a:lstStyle/>
          <a:p>
            <a:pPr eaLnBrk="1" hangingPunct="1"/>
            <a:r>
              <a:rPr lang="en-US" smtClean="0">
                <a:latin typeface="Arial" pitchFamily="34" charset="0"/>
                <a:cs typeface="Arial" pitchFamily="34" charset="0"/>
              </a:rPr>
              <a:t>Heavy metals and AhR ligands are common environmental co-contaminants of hazardous waste sites and are co-released from sources such as fossil fuel combustion and municipal waste incineration and as components of tobacco. Both AhR ligands and heavy metals are ranked highly as the most hazardous xenobiotics in the environment, prepared by Canadian Environmental Protection Act (CEPA) and the Agency for Toxic Substances and Disease Registry and the Environmental Protection Agency.</a:t>
            </a:r>
            <a:endParaRPr lang="en-US" smtClean="0">
              <a:cs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6F49310C-A2F7-4C12-B904-6F092F957F50}" type="slidenum">
              <a:rPr lang="en-US" altLang="en-US" sz="1200" smtClean="0"/>
              <a:pPr/>
              <a:t>32</a:t>
            </a:fld>
            <a:endParaRPr lang="en-US" altLang="en-US" sz="120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737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AA327494-83FB-4ED2-BF50-2AB084606720}" type="slidenum">
              <a:rPr lang="en-US" altLang="en-US" sz="1200" smtClean="0"/>
              <a:pPr/>
              <a:t>33</a:t>
            </a:fld>
            <a:endParaRPr lang="en-US" altLang="en-US" sz="120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ECBF9198-E76A-45B5-95B5-52701824D7F1}" type="slidenum">
              <a:rPr lang="en-US" altLang="en-US" sz="1200" smtClean="0"/>
              <a:pPr/>
              <a:t>34</a:t>
            </a:fld>
            <a:endParaRPr lang="en-US" altLang="en-US" sz="120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229DA29C-0748-4938-A82A-7C2934A166F9}" type="slidenum">
              <a:rPr lang="en-US" altLang="en-US" sz="1200" smtClean="0"/>
              <a:pPr/>
              <a:t>2</a:t>
            </a:fld>
            <a:endParaRPr lang="en-US" altLang="en-US" sz="120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778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C514A48A-8399-4F45-BE82-E0E029F1BB62}" type="slidenum">
              <a:rPr lang="en-US" altLang="en-US" sz="1200" smtClean="0"/>
              <a:pPr/>
              <a:t>38</a:t>
            </a:fld>
            <a:endParaRPr lang="en-US" altLang="en-US" sz="120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788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C9EF118F-D61C-4C2C-8A59-70EADCC12C1D}" type="slidenum">
              <a:rPr lang="en-US" altLang="en-US" sz="1200" smtClean="0"/>
              <a:pPr/>
              <a:t>39</a:t>
            </a:fld>
            <a:endParaRPr lang="en-US" altLang="en-US" sz="120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798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A10EBA43-A1CE-4B71-838D-203F04F40EE2}" type="slidenum">
              <a:rPr lang="en-US" altLang="en-US" sz="1200" smtClean="0"/>
              <a:pPr/>
              <a:t>40</a:t>
            </a:fld>
            <a:endParaRPr lang="en-US" altLang="en-US" sz="120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819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1C60F5AA-0612-407E-8840-C802357FEA72}" type="slidenum">
              <a:rPr lang="en-US" altLang="en-US" sz="1200" smtClean="0"/>
              <a:pPr/>
              <a:t>41</a:t>
            </a:fld>
            <a:endParaRPr lang="en-US" altLang="en-US" sz="120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829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AC120866-B5C1-4858-B7C0-FB72A150C076}" type="slidenum">
              <a:rPr lang="en-US" altLang="en-US" sz="1200" smtClean="0"/>
              <a:pPr/>
              <a:t>42</a:t>
            </a:fld>
            <a:endParaRPr lang="en-US" altLang="en-US" sz="120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43BDA57A-236D-421C-ACD4-8F3A7BFC436B}" type="slidenum">
              <a:rPr lang="en-US" altLang="en-US" sz="1200" smtClean="0"/>
              <a:pPr/>
              <a:t>43</a:t>
            </a:fld>
            <a:endParaRPr lang="en-US" altLang="en-US" sz="120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849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99C7A193-4841-4496-9E8E-E4C9448691F3}" type="slidenum">
              <a:rPr lang="en-US" altLang="en-US" sz="1200" smtClean="0"/>
              <a:pPr/>
              <a:t>44</a:t>
            </a:fld>
            <a:endParaRPr lang="en-US" altLang="en-US" sz="120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860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4EE50AB5-7ABD-484D-8CBF-9C22D3C2423D}" type="slidenum">
              <a:rPr lang="en-US" altLang="en-US" sz="1200" smtClean="0"/>
              <a:pPr/>
              <a:t>45</a:t>
            </a:fld>
            <a:endParaRPr lang="en-US" altLang="en-US" sz="1200"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870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873AA527-91D6-4B34-9A74-55485089573A}" type="slidenum">
              <a:rPr lang="en-US" altLang="en-US" sz="1200" smtClean="0"/>
              <a:pPr/>
              <a:t>46</a:t>
            </a:fld>
            <a:endParaRPr lang="en-US" altLang="en-US" sz="120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BFD94315-184B-482F-87C0-90CEFD54084A}" type="slidenum">
              <a:rPr lang="en-US" altLang="en-US" sz="1200" smtClean="0"/>
              <a:pPr/>
              <a:t>3</a:t>
            </a:fld>
            <a:endParaRPr lang="en-US" altLang="en-US" sz="120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4CBF4604-F4DC-486A-806F-288D98EE02C4}" type="slidenum">
              <a:rPr lang="en-US" altLang="en-US" sz="1200" smtClean="0"/>
              <a:pPr/>
              <a:t>4</a:t>
            </a:fld>
            <a:endParaRPr lang="en-US" altLang="en-US" sz="120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1B7F8005-24DF-434E-87C7-937467D6DA2C}" type="slidenum">
              <a:rPr lang="en-US" sz="1200"/>
              <a:pPr algn="r"/>
              <a:t>5</a:t>
            </a:fld>
            <a:endParaRPr lang="en-US" sz="120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716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1E73C70C-2B13-4601-A3EA-E6F2A7D64258}" type="slidenum">
              <a:rPr lang="en-US" altLang="en-US" sz="1200" smtClean="0"/>
              <a:pPr/>
              <a:t>6</a:t>
            </a:fld>
            <a:endParaRPr lang="en-US" altLang="en-US" sz="120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764EF5F8-8488-4A21-9922-250BFCEAF4A9}" type="slidenum">
              <a:rPr lang="en-US" altLang="en-US" sz="1200" smtClean="0"/>
              <a:pPr/>
              <a:t>11</a:t>
            </a:fld>
            <a:endParaRPr lang="en-US" altLang="en-US" sz="120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78B998DB-38C6-43AF-A4F7-E0A627583215}" type="slidenum">
              <a:rPr lang="en-US" altLang="en-US" sz="1200" smtClean="0"/>
              <a:pPr/>
              <a:t>12</a:t>
            </a:fld>
            <a:endParaRPr lang="en-US" altLang="en-US" sz="120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122AFE85-874B-426A-860D-7D2F77236E2C}" type="slidenum">
              <a:rPr lang="en-US" altLang="en-US" sz="1200" smtClean="0"/>
              <a:pPr/>
              <a:t>13</a:t>
            </a:fld>
            <a:endParaRPr lang="en-US" altLang="en-US" sz="120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3/31/20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3/31/20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3/31/20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3/31/20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3/31/20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3/31/20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3/31/20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3/31/20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3/31/20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3/31/20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3/31/20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3/31/20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5" Type="http://schemas.openxmlformats.org/officeDocument/2006/relationships/image" Target="../media/image6.jpeg"/><Relationship Id="rId6" Type="http://schemas.openxmlformats.org/officeDocument/2006/relationships/hyperlink" Target="http://www.tlc-direct.co.uk/Images/Products/size_3/TFPHDP58.JPG" TargetMode="External"/><Relationship Id="rId7" Type="http://schemas.openxmlformats.org/officeDocument/2006/relationships/image" Target="../media/image7.jpeg"/><Relationship Id="rId8" Type="http://schemas.openxmlformats.org/officeDocument/2006/relationships/image" Target="../media/image8.jpeg"/><Relationship Id="rId9"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2.xml"/><Relationship Id="rId4" Type="http://schemas.openxmlformats.org/officeDocument/2006/relationships/oleObject" Target="../embeddings/oleObject1.bin"/><Relationship Id="rId5" Type="http://schemas.openxmlformats.org/officeDocument/2006/relationships/image" Target="../media/image10.wmf"/><Relationship Id="rId6" Type="http://schemas.openxmlformats.org/officeDocument/2006/relationships/oleObject" Target="../embeddings/oleObject2.bin"/><Relationship Id="rId7" Type="http://schemas.openxmlformats.org/officeDocument/2006/relationships/image" Target="../media/image11.wmf"/><Relationship Id="rId1" Type="http://schemas.openxmlformats.org/officeDocument/2006/relationships/vmlDrawing" Target="../drawings/vmlDrawing1.vml"/><Relationship Id="rId2"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1" Type="http://schemas.openxmlformats.org/officeDocument/2006/relationships/image" Target="../media/image15.jpeg"/><Relationship Id="rId12" Type="http://schemas.openxmlformats.org/officeDocument/2006/relationships/image" Target="http://www.alliedfirelr.com/abcp.jpg/abcp-medium;init:.jpg" TargetMode="External"/><Relationship Id="rId13" Type="http://schemas.openxmlformats.org/officeDocument/2006/relationships/hyperlink" Target="http://www.alliedfirelr.com/bcp.jpg/bcp-full;init:.jpg" TargetMode="External"/><Relationship Id="rId14" Type="http://schemas.openxmlformats.org/officeDocument/2006/relationships/image" Target="../media/image16.jpeg"/><Relationship Id="rId15" Type="http://schemas.openxmlformats.org/officeDocument/2006/relationships/image" Target="http://www.alliedfirelr.com/bcp.jpg/bcp-medium;init:.jpg" TargetMode="External"/><Relationship Id="rId16" Type="http://schemas.openxmlformats.org/officeDocument/2006/relationships/hyperlink" Target="http://www.alliedfirelr.com/kclass.jpg/kclass-full;init:.jpg" TargetMode="External"/><Relationship Id="rId17" Type="http://schemas.openxmlformats.org/officeDocument/2006/relationships/image" Target="../media/image17.jpeg"/><Relationship Id="rId18" Type="http://schemas.openxmlformats.org/officeDocument/2006/relationships/image" Target="http://www.alliedfirelr.com/kclass.jpg/kclass-medium;init:.jpg" TargetMode="External"/><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2.jpeg"/><Relationship Id="rId4" Type="http://schemas.openxmlformats.org/officeDocument/2006/relationships/hyperlink" Target="http://www.alliedfirelr.com/halotron.jpg/halotron-full;init:.jpg" TargetMode="External"/><Relationship Id="rId5" Type="http://schemas.openxmlformats.org/officeDocument/2006/relationships/image" Target="../media/image13.jpeg"/><Relationship Id="rId6" Type="http://schemas.openxmlformats.org/officeDocument/2006/relationships/image" Target="http://www.alliedfirelr.com/halotron.jpg/halotron-medium;init:.jpg" TargetMode="External"/><Relationship Id="rId7" Type="http://schemas.openxmlformats.org/officeDocument/2006/relationships/hyperlink" Target="http://www.alliedfirelr.com/GCZAXCAP3JDVZCAWPF9YSCARFIIJ9CAPWDUA.jpg/GCZAXCAP3JDVZCAWPF9YSCARFIIJ9CAPWDUA-full;init:.jpg" TargetMode="External"/><Relationship Id="rId8" Type="http://schemas.openxmlformats.org/officeDocument/2006/relationships/image" Target="../media/image14.jpeg"/><Relationship Id="rId9" Type="http://schemas.openxmlformats.org/officeDocument/2006/relationships/image" Target="http://www.alliedfirelr.com/GCZAXCAP3JDVZCAWPF9YSCARFIIJ9CAPWDUA.jpg/GCZAXCAP3JDVZCAWPF9YSCARFIIJ9CAPWDUA-medium;init:.jpg" TargetMode="External"/><Relationship Id="rId10" Type="http://schemas.openxmlformats.org/officeDocument/2006/relationships/hyperlink" Target="http://www.alliedfirelr.com/abcp.jpg/abcp-full;init:.jpg"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6.xml"/><Relationship Id="rId4" Type="http://schemas.openxmlformats.org/officeDocument/2006/relationships/image" Target="../media/image18.jpeg"/><Relationship Id="rId5" Type="http://schemas.openxmlformats.org/officeDocument/2006/relationships/image" Target="../media/image19.jpeg"/><Relationship Id="rId6" Type="http://schemas.openxmlformats.org/officeDocument/2006/relationships/image" Target="../media/image20.jpeg"/><Relationship Id="rId1" Type="http://schemas.openxmlformats.org/officeDocument/2006/relationships/tags" Target="../tags/tag1.xml"/><Relationship Id="rId2"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21.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22.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23.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4.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5.jpe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7.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pPr eaLnBrk="1" hangingPunct="1">
              <a:defRPr/>
            </a:pPr>
            <a:r>
              <a:rPr lang="en-US" sz="2800" u="sng" dirty="0" smtClean="0">
                <a:latin typeface="Times New Roman" pitchFamily="18" charset="0"/>
              </a:rPr>
              <a:t>HEZARDS </a:t>
            </a:r>
          </a:p>
        </p:txBody>
      </p:sp>
      <p:sp>
        <p:nvSpPr>
          <p:cNvPr id="73731" name="Rectangle 3"/>
          <p:cNvSpPr>
            <a:spLocks noGrp="1" noChangeArrowheads="1"/>
          </p:cNvSpPr>
          <p:nvPr>
            <p:ph type="body" idx="1"/>
          </p:nvPr>
        </p:nvSpPr>
        <p:spPr>
          <a:xfrm>
            <a:off x="457200" y="1295400"/>
            <a:ext cx="8229600" cy="4835525"/>
          </a:xfrm>
        </p:spPr>
        <p:txBody>
          <a:bodyPr>
            <a:normAutofit fontScale="92500" lnSpcReduction="10000"/>
          </a:bodyPr>
          <a:lstStyle/>
          <a:p>
            <a:pPr lvl="1" eaLnBrk="1" hangingPunct="1">
              <a:lnSpc>
                <a:spcPct val="90000"/>
              </a:lnSpc>
              <a:buFont typeface="Wingdings" pitchFamily="2" charset="2"/>
              <a:buNone/>
            </a:pPr>
            <a:r>
              <a:rPr lang="en-US" altLang="en-US" sz="2000" u="sng" dirty="0" smtClean="0">
                <a:latin typeface="Times New Roman" pitchFamily="18" charset="0"/>
              </a:rPr>
              <a:t>WHAT DOES A INDUSTRIAL HAZARD MEANT?</a:t>
            </a:r>
          </a:p>
          <a:p>
            <a:pPr eaLnBrk="1" hangingPunct="1">
              <a:lnSpc>
                <a:spcPct val="90000"/>
              </a:lnSpc>
              <a:buFont typeface="Wingdings" pitchFamily="2" charset="2"/>
              <a:buNone/>
            </a:pPr>
            <a:r>
              <a:rPr lang="en-US" altLang="en-US" sz="2400" dirty="0" smtClean="0">
                <a:latin typeface="Times New Roman" pitchFamily="18" charset="0"/>
              </a:rPr>
              <a:t>      </a:t>
            </a:r>
            <a:r>
              <a:rPr lang="en-US" altLang="en-US" sz="2400" dirty="0" smtClean="0">
                <a:solidFill>
                  <a:srgbClr val="92D050"/>
                </a:solidFill>
                <a:latin typeface="Times New Roman" pitchFamily="18" charset="0"/>
              </a:rPr>
              <a:t>Hazard</a:t>
            </a:r>
            <a:r>
              <a:rPr lang="en-US" altLang="en-US" sz="2400" dirty="0" smtClean="0">
                <a:latin typeface="Times New Roman" pitchFamily="18" charset="0"/>
              </a:rPr>
              <a:t>  is a term associated with a substance,</a:t>
            </a:r>
          </a:p>
          <a:p>
            <a:pPr eaLnBrk="1" hangingPunct="1">
              <a:lnSpc>
                <a:spcPct val="90000"/>
              </a:lnSpc>
              <a:buFont typeface="Wingdings" pitchFamily="2" charset="2"/>
              <a:buNone/>
            </a:pPr>
            <a:r>
              <a:rPr lang="en-US" altLang="en-US" sz="2400" dirty="0" smtClean="0">
                <a:latin typeface="Times New Roman" pitchFamily="18" charset="0"/>
              </a:rPr>
              <a:t>      That is likely to cause injury to a personnel,                   		                        (or)</a:t>
            </a:r>
          </a:p>
          <a:p>
            <a:pPr eaLnBrk="1" hangingPunct="1">
              <a:lnSpc>
                <a:spcPct val="90000"/>
              </a:lnSpc>
              <a:buFont typeface="Wingdings" pitchFamily="2" charset="2"/>
              <a:buNone/>
            </a:pPr>
            <a:endParaRPr lang="en-US" altLang="en-US" sz="2400" dirty="0" smtClean="0">
              <a:latin typeface="Times New Roman" pitchFamily="18" charset="0"/>
            </a:endParaRPr>
          </a:p>
          <a:p>
            <a:pPr eaLnBrk="1" hangingPunct="1">
              <a:lnSpc>
                <a:spcPct val="90000"/>
              </a:lnSpc>
              <a:buFont typeface="Wingdings" pitchFamily="2" charset="2"/>
              <a:buNone/>
            </a:pPr>
            <a:r>
              <a:rPr lang="en-US" altLang="en-US" sz="2400" dirty="0" smtClean="0">
                <a:latin typeface="Times New Roman" pitchFamily="18" charset="0"/>
              </a:rPr>
              <a:t>      One which may lead to loss of property, products etc;</a:t>
            </a:r>
          </a:p>
          <a:p>
            <a:pPr eaLnBrk="1" hangingPunct="1">
              <a:lnSpc>
                <a:spcPct val="90000"/>
              </a:lnSpc>
              <a:buFont typeface="Wingdings" pitchFamily="2" charset="2"/>
              <a:buNone/>
            </a:pPr>
            <a:r>
              <a:rPr lang="en-US" altLang="en-US" sz="2400" dirty="0" smtClean="0">
                <a:latin typeface="Times New Roman" pitchFamily="18" charset="0"/>
              </a:rPr>
              <a:t>			            (or)	</a:t>
            </a:r>
          </a:p>
          <a:p>
            <a:pPr eaLnBrk="1" hangingPunct="1">
              <a:lnSpc>
                <a:spcPct val="90000"/>
              </a:lnSpc>
              <a:buFont typeface="Wingdings" pitchFamily="2" charset="2"/>
              <a:buNone/>
            </a:pPr>
            <a:r>
              <a:rPr lang="en-US" altLang="en-US" sz="2400" dirty="0" smtClean="0">
                <a:latin typeface="Times New Roman" pitchFamily="18" charset="0"/>
              </a:rPr>
              <a:t>	</a:t>
            </a:r>
          </a:p>
          <a:p>
            <a:pPr eaLnBrk="1" hangingPunct="1">
              <a:lnSpc>
                <a:spcPct val="90000"/>
              </a:lnSpc>
              <a:buFont typeface="Wingdings" pitchFamily="2" charset="2"/>
              <a:buNone/>
            </a:pPr>
            <a:r>
              <a:rPr lang="en-US" altLang="en-US" sz="2400" dirty="0" smtClean="0">
                <a:latin typeface="Times New Roman" pitchFamily="18" charset="0"/>
              </a:rPr>
              <a:t>      A substance that might prove fatal to the personnel.</a:t>
            </a:r>
            <a:r>
              <a:rPr lang="en-US" altLang="en-US" sz="2400" dirty="0" smtClean="0"/>
              <a:t>    </a:t>
            </a:r>
          </a:p>
          <a:p>
            <a:pPr eaLnBrk="1" hangingPunct="1">
              <a:lnSpc>
                <a:spcPct val="90000"/>
              </a:lnSpc>
              <a:buFont typeface="Wingdings" pitchFamily="2" charset="2"/>
              <a:buNone/>
            </a:pPr>
            <a:endParaRPr lang="en-US" altLang="en-US" sz="2400" dirty="0" smtClean="0"/>
          </a:p>
          <a:p>
            <a:pPr lvl="1">
              <a:lnSpc>
                <a:spcPct val="90000"/>
              </a:lnSpc>
              <a:buNone/>
            </a:pPr>
            <a:r>
              <a:rPr lang="en-US" altLang="en-US" sz="2000" u="sng" dirty="0" smtClean="0">
                <a:latin typeface="Times New Roman" pitchFamily="18" charset="0"/>
              </a:rPr>
              <a:t>DEFENITION OF INDUSTRIAL SAFETY</a:t>
            </a:r>
          </a:p>
          <a:p>
            <a:pPr>
              <a:lnSpc>
                <a:spcPct val="90000"/>
              </a:lnSpc>
              <a:buNone/>
            </a:pPr>
            <a:r>
              <a:rPr lang="en-US" altLang="en-US" sz="2400" b="1" dirty="0" smtClean="0"/>
              <a:t>     </a:t>
            </a:r>
            <a:r>
              <a:rPr lang="en-US" altLang="en-US" sz="2400" dirty="0" smtClean="0">
                <a:solidFill>
                  <a:srgbClr val="92D050"/>
                </a:solidFill>
                <a:latin typeface="Times New Roman" pitchFamily="18" charset="0"/>
              </a:rPr>
              <a:t>Industrial safety </a:t>
            </a:r>
            <a:r>
              <a:rPr lang="en-US" altLang="en-US" sz="2400" dirty="0" smtClean="0">
                <a:latin typeface="Times New Roman" pitchFamily="18" charset="0"/>
              </a:rPr>
              <a:t> refers to reduce the risk of injury or loss and danger to persons, property from the industrial hazards. </a:t>
            </a:r>
          </a:p>
          <a:p>
            <a:pPr eaLnBrk="1" hangingPunct="1">
              <a:lnSpc>
                <a:spcPct val="90000"/>
              </a:lnSpc>
              <a:buFont typeface="Wingdings" pitchFamily="2" charset="2"/>
              <a:buNone/>
            </a:pPr>
            <a:r>
              <a:rPr lang="en-US" altLang="en-US" sz="2400" dirty="0" smtClean="0"/>
              <a:t>               </a:t>
            </a:r>
          </a:p>
          <a:p>
            <a:pPr eaLnBrk="1" hangingPunct="1">
              <a:lnSpc>
                <a:spcPct val="90000"/>
              </a:lnSpc>
              <a:buFont typeface="Wingdings" pitchFamily="2" charset="2"/>
              <a:buNone/>
            </a:pPr>
            <a:endParaRPr lang="en-US" altLang="en-US" sz="2000" dirty="0" smtClean="0">
              <a:latin typeface="Times New Roman" pitchFamily="18" charset="0"/>
            </a:endParaRPr>
          </a:p>
        </p:txBody>
      </p:sp>
      <p:sp>
        <p:nvSpPr>
          <p:cNvPr id="4" name="Date Placeholder 3"/>
          <p:cNvSpPr>
            <a:spLocks noGrp="1"/>
          </p:cNvSpPr>
          <p:nvPr>
            <p:ph type="dt" sz="half" idx="12"/>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19CA5867-30B0-47E9-8046-18FF1716E691}" type="slidenum">
              <a:rPr lang="en-US" smtClean="0"/>
              <a:pPr>
                <a:defRPr/>
              </a:pPr>
              <a:t>1</a:t>
            </a:fld>
            <a:endParaRPr lang="en-US"/>
          </a:p>
        </p:txBody>
      </p:sp>
      <p:sp>
        <p:nvSpPr>
          <p:cNvPr id="6" name="Footer Placeholder 5"/>
          <p:cNvSpPr>
            <a:spLocks noGrp="1"/>
          </p:cNvSpPr>
          <p:nvPr>
            <p:ph type="ftr" sz="quarter" idx="10"/>
          </p:nvPr>
        </p:nvSpPr>
        <p:spPr>
          <a:xfrm>
            <a:off x="3581400" y="6305550"/>
            <a:ext cx="2667000" cy="476250"/>
          </a:xfrm>
        </p:spPr>
        <p:txBody>
          <a:bodyPr/>
          <a:lstStyle/>
          <a:p>
            <a:pPr>
              <a:defRPr/>
            </a:pP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p:cNvSpPr>
          <p:nvPr>
            <p:ph type="title"/>
          </p:nvPr>
        </p:nvSpPr>
        <p:spPr>
          <a:xfrm>
            <a:off x="457200" y="214313"/>
            <a:ext cx="8229600" cy="1143000"/>
          </a:xfrm>
        </p:spPr>
        <p:txBody>
          <a:bodyPr/>
          <a:lstStyle/>
          <a:p>
            <a:pPr eaLnBrk="1" hangingPunct="1"/>
            <a:r>
              <a:rPr lang="en-US" b="1" smtClean="0">
                <a:solidFill>
                  <a:srgbClr val="FFCC00"/>
                </a:solidFill>
              </a:rPr>
              <a:t>Types of Hazards Toxicity</a:t>
            </a:r>
          </a:p>
        </p:txBody>
      </p:sp>
      <p:sp>
        <p:nvSpPr>
          <p:cNvPr id="11267" name="Rectangle 3"/>
          <p:cNvSpPr>
            <a:spLocks noGrp="1"/>
          </p:cNvSpPr>
          <p:nvPr>
            <p:ph type="body" idx="1"/>
          </p:nvPr>
        </p:nvSpPr>
        <p:spPr>
          <a:xfrm>
            <a:off x="457200" y="1357313"/>
            <a:ext cx="8507413" cy="4389437"/>
          </a:xfrm>
        </p:spPr>
        <p:txBody>
          <a:bodyPr>
            <a:normAutofit/>
          </a:bodyPr>
          <a:lstStyle/>
          <a:p>
            <a:pPr eaLnBrk="1" hangingPunct="1"/>
            <a:r>
              <a:rPr lang="en-US" sz="2400" b="1" i="1" dirty="0" smtClean="0">
                <a:solidFill>
                  <a:srgbClr val="00FF00"/>
                </a:solidFill>
              </a:rPr>
              <a:t>Acute poisoning</a:t>
            </a:r>
            <a:r>
              <a:rPr lang="en-US" sz="2400" dirty="0" smtClean="0"/>
              <a:t> is characterized by</a:t>
            </a:r>
            <a:r>
              <a:rPr lang="en-US" sz="2400" b="1" dirty="0" smtClean="0">
                <a:solidFill>
                  <a:schemeClr val="accent2"/>
                </a:solidFill>
              </a:rPr>
              <a:t> rapid</a:t>
            </a:r>
            <a:r>
              <a:rPr lang="en-US" sz="2400" dirty="0" smtClean="0"/>
              <a:t> absorption of the substance and the exposure is </a:t>
            </a:r>
            <a:r>
              <a:rPr lang="en-US" sz="2400" b="1" dirty="0" smtClean="0">
                <a:solidFill>
                  <a:schemeClr val="accent2"/>
                </a:solidFill>
              </a:rPr>
              <a:t>sudden &amp; severe</a:t>
            </a:r>
            <a:r>
              <a:rPr lang="en-US" sz="2400" dirty="0" smtClean="0"/>
              <a:t>.  Normally, a single large exposure is involved.  Examples:  carbon monoxide or cyanide poisoning.  </a:t>
            </a:r>
          </a:p>
          <a:p>
            <a:pPr eaLnBrk="1" hangingPunct="1"/>
            <a:endParaRPr lang="en-US" sz="1100" i="1" dirty="0" smtClean="0"/>
          </a:p>
          <a:p>
            <a:pPr eaLnBrk="1" hangingPunct="1"/>
            <a:r>
              <a:rPr lang="en-US" sz="2400" b="1" i="1" dirty="0" smtClean="0">
                <a:solidFill>
                  <a:srgbClr val="00FF00"/>
                </a:solidFill>
              </a:rPr>
              <a:t>Chronic poisoning</a:t>
            </a:r>
            <a:r>
              <a:rPr lang="en-US" sz="2400" dirty="0" smtClean="0"/>
              <a:t> is characterized by </a:t>
            </a:r>
            <a:r>
              <a:rPr lang="en-US" sz="2400" b="1" dirty="0" smtClean="0">
                <a:solidFill>
                  <a:schemeClr val="accent2"/>
                </a:solidFill>
              </a:rPr>
              <a:t>prolonged or repeated</a:t>
            </a:r>
            <a:r>
              <a:rPr lang="en-US" sz="2400" dirty="0" smtClean="0"/>
              <a:t> exposures of a duration measured in </a:t>
            </a:r>
            <a:r>
              <a:rPr lang="en-US" sz="2400" b="1" dirty="0" smtClean="0">
                <a:solidFill>
                  <a:schemeClr val="accent2"/>
                </a:solidFill>
              </a:rPr>
              <a:t>days, months or years.</a:t>
            </a:r>
            <a:r>
              <a:rPr lang="en-US" sz="2400" dirty="0" smtClean="0"/>
              <a:t>  Symptoms may not be immediately apparent, but tend to build up in the body as a result of chronic exposure.  The effects are not seen until a critical body burden is reached.   Examples:  lead or mercury poisoning or pesticide exposure.  </a:t>
            </a:r>
          </a:p>
        </p:txBody>
      </p:sp>
      <p:sp>
        <p:nvSpPr>
          <p:cNvPr id="4" name="Date Placeholder 3"/>
          <p:cNvSpPr>
            <a:spLocks noGrp="1"/>
          </p:cNvSpPr>
          <p:nvPr>
            <p:ph type="dt" sz="half" idx="12"/>
          </p:nvPr>
        </p:nvSpPr>
        <p:spPr>
          <a:xfrm>
            <a:off x="8305800" y="6324600"/>
            <a:ext cx="838200" cy="533400"/>
          </a:xfrm>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19CA5867-30B0-47E9-8046-18FF1716E691}" type="slidenum">
              <a:rPr lang="en-US" smtClean="0"/>
              <a:pPr>
                <a:defRPr/>
              </a:pPr>
              <a:t>10</a:t>
            </a:fld>
            <a:endParaRPr lang="en-US" dirty="0"/>
          </a:p>
        </p:txBody>
      </p:sp>
      <p:sp>
        <p:nvSpPr>
          <p:cNvPr id="6" name="Footer Placeholder 5"/>
          <p:cNvSpPr>
            <a:spLocks noGrp="1"/>
          </p:cNvSpPr>
          <p:nvPr>
            <p:ph type="ftr" sz="quarter" idx="10"/>
          </p:nvPr>
        </p:nvSpPr>
        <p:spPr/>
        <p:txBody>
          <a:bodyPr/>
          <a:lstStyle/>
          <a:p>
            <a:pPr>
              <a:defRPr/>
            </a:pP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pPr eaLnBrk="1" hangingPunct="1">
              <a:defRPr/>
            </a:pPr>
            <a:r>
              <a:rPr lang="en-US" sz="2800" u="sng" smtClean="0">
                <a:latin typeface="Times New Roman" pitchFamily="18" charset="0"/>
              </a:rPr>
              <a:t>2.TYPES OF HAZARDS</a:t>
            </a:r>
          </a:p>
        </p:txBody>
      </p:sp>
      <p:sp>
        <p:nvSpPr>
          <p:cNvPr id="78851" name="Rectangle 3"/>
          <p:cNvSpPr>
            <a:spLocks noGrp="1" noChangeArrowheads="1"/>
          </p:cNvSpPr>
          <p:nvPr>
            <p:ph type="body" idx="1"/>
          </p:nvPr>
        </p:nvSpPr>
        <p:spPr/>
        <p:txBody>
          <a:bodyPr/>
          <a:lstStyle/>
          <a:p>
            <a:pPr eaLnBrk="1" hangingPunct="1">
              <a:buClr>
                <a:schemeClr val="tx1"/>
              </a:buClr>
              <a:buFontTx/>
              <a:buChar char="•"/>
              <a:defRPr/>
            </a:pPr>
            <a:r>
              <a:rPr lang="en-US" sz="2400" b="1" smtClean="0">
                <a:latin typeface="Times New Roman" pitchFamily="18" charset="0"/>
              </a:rPr>
              <a:t>Fire hazards</a:t>
            </a:r>
          </a:p>
          <a:p>
            <a:pPr eaLnBrk="1" hangingPunct="1">
              <a:buClr>
                <a:schemeClr val="tx1"/>
              </a:buClr>
              <a:buFontTx/>
              <a:buChar char="•"/>
              <a:defRPr/>
            </a:pPr>
            <a:r>
              <a:rPr lang="en-US" sz="2400" b="1" smtClean="0">
                <a:latin typeface="Times New Roman" pitchFamily="18" charset="0"/>
              </a:rPr>
              <a:t>Chemical hazards</a:t>
            </a:r>
          </a:p>
          <a:p>
            <a:pPr eaLnBrk="1" hangingPunct="1">
              <a:buClr>
                <a:schemeClr val="tx1"/>
              </a:buClr>
              <a:buFontTx/>
              <a:buChar char="•"/>
              <a:defRPr/>
            </a:pPr>
            <a:r>
              <a:rPr lang="en-US" sz="2400" b="1" smtClean="0">
                <a:latin typeface="Times New Roman" pitchFamily="18" charset="0"/>
              </a:rPr>
              <a:t>Electrical hazards</a:t>
            </a:r>
          </a:p>
          <a:p>
            <a:pPr eaLnBrk="1" hangingPunct="1">
              <a:buClr>
                <a:schemeClr val="tx1"/>
              </a:buClr>
              <a:buFontTx/>
              <a:buChar char="•"/>
              <a:defRPr/>
            </a:pPr>
            <a:r>
              <a:rPr lang="en-US" sz="2400" b="1" smtClean="0">
                <a:latin typeface="Times New Roman" pitchFamily="18" charset="0"/>
              </a:rPr>
              <a:t>Mechanical hazards and</a:t>
            </a:r>
          </a:p>
          <a:p>
            <a:pPr eaLnBrk="1" hangingPunct="1">
              <a:buClr>
                <a:schemeClr val="tx1"/>
              </a:buClr>
              <a:buFontTx/>
              <a:buChar char="•"/>
              <a:defRPr/>
            </a:pPr>
            <a:r>
              <a:rPr lang="en-US" sz="2400" b="1" smtClean="0">
                <a:latin typeface="Times New Roman" pitchFamily="18" charset="0"/>
              </a:rPr>
              <a:t>pharmaceutical hazards.</a:t>
            </a:r>
          </a:p>
          <a:p>
            <a:pPr eaLnBrk="1" hangingPunct="1">
              <a:buFont typeface="Wingdings" pitchFamily="2" charset="2"/>
              <a:buNone/>
              <a:defRPr/>
            </a:pPr>
            <a:endParaRPr lang="en-US" smtClean="0"/>
          </a:p>
        </p:txBody>
      </p:sp>
      <p:sp>
        <p:nvSpPr>
          <p:cNvPr id="4" name="Date Placeholder 3"/>
          <p:cNvSpPr>
            <a:spLocks noGrp="1"/>
          </p:cNvSpPr>
          <p:nvPr>
            <p:ph type="dt" sz="half" idx="12"/>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19CA5867-30B0-47E9-8046-18FF1716E691}" type="slidenum">
              <a:rPr lang="en-US" smtClean="0"/>
              <a:pPr>
                <a:defRPr/>
              </a:pPr>
              <a:t>11</a:t>
            </a:fld>
            <a:endParaRPr lang="en-US" dirty="0"/>
          </a:p>
        </p:txBody>
      </p:sp>
      <p:sp>
        <p:nvSpPr>
          <p:cNvPr id="6" name="Footer Placeholder 5"/>
          <p:cNvSpPr>
            <a:spLocks noGrp="1"/>
          </p:cNvSpPr>
          <p:nvPr>
            <p:ph type="ftr" sz="quarter" idx="10"/>
          </p:nvPr>
        </p:nvSpPr>
        <p:spPr/>
        <p:txBody>
          <a:bodyPr/>
          <a:lstStyle/>
          <a:p>
            <a:pPr>
              <a:defRPr/>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457200" y="277813"/>
            <a:ext cx="8229600" cy="941387"/>
          </a:xfrm>
        </p:spPr>
        <p:txBody>
          <a:bodyPr/>
          <a:lstStyle/>
          <a:p>
            <a:pPr eaLnBrk="1" hangingPunct="1">
              <a:defRPr/>
            </a:pPr>
            <a:r>
              <a:rPr lang="en-US" sz="2400" u="sng" dirty="0" smtClean="0">
                <a:latin typeface="Times New Roman" pitchFamily="18" charset="0"/>
              </a:rPr>
              <a:t>FIRE HAZARDS</a:t>
            </a:r>
          </a:p>
        </p:txBody>
      </p:sp>
      <p:sp>
        <p:nvSpPr>
          <p:cNvPr id="79875" name="Rectangle 3"/>
          <p:cNvSpPr>
            <a:spLocks noGrp="1" noChangeArrowheads="1"/>
          </p:cNvSpPr>
          <p:nvPr>
            <p:ph type="body" idx="1"/>
          </p:nvPr>
        </p:nvSpPr>
        <p:spPr>
          <a:xfrm>
            <a:off x="457200" y="1219200"/>
            <a:ext cx="8229600" cy="4911725"/>
          </a:xfrm>
        </p:spPr>
        <p:txBody>
          <a:bodyPr/>
          <a:lstStyle/>
          <a:p>
            <a:pPr eaLnBrk="1" hangingPunct="1">
              <a:lnSpc>
                <a:spcPct val="80000"/>
              </a:lnSpc>
              <a:buFont typeface="Wingdings" pitchFamily="2" charset="2"/>
              <a:buNone/>
              <a:defRPr/>
            </a:pPr>
            <a:r>
              <a:rPr lang="en-US" sz="2400" dirty="0" smtClean="0">
                <a:solidFill>
                  <a:srgbClr val="92D050"/>
                </a:solidFill>
                <a:latin typeface="Times New Roman" pitchFamily="18" charset="0"/>
              </a:rPr>
              <a:t>Fire:</a:t>
            </a:r>
          </a:p>
          <a:p>
            <a:pPr eaLnBrk="1" hangingPunct="1">
              <a:lnSpc>
                <a:spcPct val="80000"/>
              </a:lnSpc>
              <a:buFont typeface="Wingdings" pitchFamily="2" charset="2"/>
              <a:buNone/>
              <a:defRPr/>
            </a:pPr>
            <a:r>
              <a:rPr lang="en-US" sz="2400" dirty="0" smtClean="0">
                <a:latin typeface="Times New Roman" pitchFamily="18" charset="0"/>
              </a:rPr>
              <a:t>       The self-sustaining process of rapid oxidation of a fuel which produces heat and light. </a:t>
            </a:r>
          </a:p>
          <a:p>
            <a:pPr eaLnBrk="1" hangingPunct="1">
              <a:lnSpc>
                <a:spcPct val="80000"/>
              </a:lnSpc>
              <a:defRPr/>
            </a:pPr>
            <a:endParaRPr lang="en-US" sz="2400" dirty="0" smtClean="0">
              <a:latin typeface="Times New Roman" pitchFamily="18" charset="0"/>
            </a:endParaRPr>
          </a:p>
          <a:p>
            <a:pPr eaLnBrk="1" hangingPunct="1">
              <a:lnSpc>
                <a:spcPct val="80000"/>
              </a:lnSpc>
              <a:buFont typeface="Wingdings" pitchFamily="2" charset="2"/>
              <a:buNone/>
              <a:defRPr/>
            </a:pPr>
            <a:r>
              <a:rPr lang="en-US" sz="2400" dirty="0" smtClean="0">
                <a:latin typeface="Times New Roman" pitchFamily="18" charset="0"/>
              </a:rPr>
              <a:t>         Fire is an exothermic chemical reaction between oxygen and fuel at certain temperature.</a:t>
            </a:r>
          </a:p>
          <a:p>
            <a:pPr eaLnBrk="1" hangingPunct="1">
              <a:lnSpc>
                <a:spcPct val="80000"/>
              </a:lnSpc>
              <a:buFont typeface="Wingdings" pitchFamily="2" charset="2"/>
              <a:buNone/>
              <a:defRPr/>
            </a:pPr>
            <a:endParaRPr lang="en-US" sz="2400" dirty="0" smtClean="0">
              <a:latin typeface="Times New Roman" pitchFamily="18" charset="0"/>
            </a:endParaRPr>
          </a:p>
          <a:p>
            <a:pPr eaLnBrk="1" hangingPunct="1">
              <a:lnSpc>
                <a:spcPct val="80000"/>
              </a:lnSpc>
              <a:buFont typeface="Wingdings" pitchFamily="2" charset="2"/>
              <a:buNone/>
              <a:defRPr/>
            </a:pPr>
            <a:r>
              <a:rPr lang="en-US" sz="2400" dirty="0" smtClean="0">
                <a:latin typeface="Times New Roman" pitchFamily="18" charset="0"/>
              </a:rPr>
              <a:t>Three things essential for the combustion of fire are</a:t>
            </a:r>
          </a:p>
          <a:p>
            <a:pPr eaLnBrk="1" hangingPunct="1">
              <a:lnSpc>
                <a:spcPct val="80000"/>
              </a:lnSpc>
              <a:buFont typeface="Wingdings" pitchFamily="2" charset="2"/>
              <a:buChar char="Ø"/>
              <a:defRPr/>
            </a:pPr>
            <a:r>
              <a:rPr lang="en-US" sz="2400" dirty="0" smtClean="0">
                <a:solidFill>
                  <a:schemeClr val="tx2"/>
                </a:solidFill>
                <a:latin typeface="Times New Roman" pitchFamily="18" charset="0"/>
              </a:rPr>
              <a:t>Fuel</a:t>
            </a:r>
            <a:r>
              <a:rPr lang="en-US" sz="2400" dirty="0" smtClean="0">
                <a:latin typeface="Times New Roman" pitchFamily="18" charset="0"/>
              </a:rPr>
              <a:t> (any combustible material)</a:t>
            </a:r>
          </a:p>
          <a:p>
            <a:pPr eaLnBrk="1" hangingPunct="1">
              <a:lnSpc>
                <a:spcPct val="80000"/>
              </a:lnSpc>
              <a:buFont typeface="Wingdings" pitchFamily="2" charset="2"/>
              <a:buChar char="Ø"/>
              <a:defRPr/>
            </a:pPr>
            <a:r>
              <a:rPr lang="en-US" sz="2400" dirty="0" smtClean="0">
                <a:solidFill>
                  <a:schemeClr val="tx2"/>
                </a:solidFill>
                <a:latin typeface="Times New Roman" pitchFamily="18" charset="0"/>
              </a:rPr>
              <a:t>Oxygen</a:t>
            </a:r>
            <a:r>
              <a:rPr lang="en-US" sz="2400" dirty="0" smtClean="0">
                <a:latin typeface="Times New Roman" pitchFamily="18" charset="0"/>
              </a:rPr>
              <a:t> (</a:t>
            </a:r>
            <a:r>
              <a:rPr lang="en-GB" sz="2400" dirty="0" smtClean="0">
                <a:latin typeface="Times New Roman" pitchFamily="18" charset="0"/>
              </a:rPr>
              <a:t>At concentrations above 23 %</a:t>
            </a:r>
            <a:br>
              <a:rPr lang="en-GB" sz="2400" dirty="0" smtClean="0">
                <a:latin typeface="Times New Roman" pitchFamily="18" charset="0"/>
              </a:rPr>
            </a:br>
            <a:r>
              <a:rPr lang="en-GB" sz="2400" dirty="0" smtClean="0">
                <a:latin typeface="Times New Roman" pitchFamily="18" charset="0"/>
              </a:rPr>
              <a:t>  in air, the situation becomes</a:t>
            </a:r>
            <a:br>
              <a:rPr lang="en-GB" sz="2400" dirty="0" smtClean="0">
                <a:latin typeface="Times New Roman" pitchFamily="18" charset="0"/>
              </a:rPr>
            </a:br>
            <a:r>
              <a:rPr lang="en-GB" sz="2400" dirty="0" smtClean="0">
                <a:latin typeface="Times New Roman" pitchFamily="18" charset="0"/>
              </a:rPr>
              <a:t>  dangerous due to the</a:t>
            </a:r>
            <a:br>
              <a:rPr lang="en-GB" sz="2400" dirty="0" smtClean="0">
                <a:latin typeface="Times New Roman" pitchFamily="18" charset="0"/>
              </a:rPr>
            </a:br>
            <a:r>
              <a:rPr lang="en-GB" sz="2400" dirty="0" smtClean="0">
                <a:latin typeface="Times New Roman" pitchFamily="18" charset="0"/>
              </a:rPr>
              <a:t>  increased fire hazard)</a:t>
            </a:r>
            <a:endParaRPr lang="en-US" sz="2400" dirty="0" smtClean="0">
              <a:latin typeface="Times New Roman" pitchFamily="18" charset="0"/>
            </a:endParaRPr>
          </a:p>
          <a:p>
            <a:pPr eaLnBrk="1" hangingPunct="1">
              <a:lnSpc>
                <a:spcPct val="80000"/>
              </a:lnSpc>
              <a:buFont typeface="Wingdings" pitchFamily="2" charset="2"/>
              <a:buChar char="Ø"/>
              <a:defRPr/>
            </a:pPr>
            <a:r>
              <a:rPr lang="en-US" sz="2400" dirty="0" smtClean="0">
                <a:solidFill>
                  <a:schemeClr val="tx2"/>
                </a:solidFill>
                <a:latin typeface="Times New Roman" pitchFamily="18" charset="0"/>
              </a:rPr>
              <a:t>Temperature.</a:t>
            </a:r>
          </a:p>
          <a:p>
            <a:pPr eaLnBrk="1" hangingPunct="1">
              <a:lnSpc>
                <a:spcPct val="80000"/>
              </a:lnSpc>
              <a:buFont typeface="Wingdings" pitchFamily="2" charset="2"/>
              <a:buNone/>
              <a:defRPr/>
            </a:pPr>
            <a:endParaRPr lang="en-US" sz="2400" dirty="0" smtClean="0">
              <a:latin typeface="Times New Roman" pitchFamily="18" charset="0"/>
            </a:endParaRPr>
          </a:p>
        </p:txBody>
      </p:sp>
      <p:pic>
        <p:nvPicPr>
          <p:cNvPr id="12292" name="Picture 4" descr="fire_hazards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54725" y="3962400"/>
            <a:ext cx="2560638"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Date Placeholder 4"/>
          <p:cNvSpPr>
            <a:spLocks noGrp="1"/>
          </p:cNvSpPr>
          <p:nvPr>
            <p:ph type="dt" sz="half" idx="12"/>
          </p:nvPr>
        </p:nvSpPr>
        <p:spPr/>
        <p:txBody>
          <a:bodyPr/>
          <a:lstStyle/>
          <a:p>
            <a:pPr>
              <a:defRPr/>
            </a:pPr>
            <a:endParaRPr lang="en-US" dirty="0"/>
          </a:p>
        </p:txBody>
      </p:sp>
      <p:sp>
        <p:nvSpPr>
          <p:cNvPr id="6" name="Slide Number Placeholder 5"/>
          <p:cNvSpPr>
            <a:spLocks noGrp="1"/>
          </p:cNvSpPr>
          <p:nvPr>
            <p:ph type="sldNum" sz="quarter" idx="11"/>
          </p:nvPr>
        </p:nvSpPr>
        <p:spPr/>
        <p:txBody>
          <a:bodyPr/>
          <a:lstStyle/>
          <a:p>
            <a:pPr>
              <a:defRPr/>
            </a:pPr>
            <a:fld id="{19CA5867-30B0-47E9-8046-18FF1716E691}" type="slidenum">
              <a:rPr lang="en-US" smtClean="0"/>
              <a:pPr>
                <a:defRPr/>
              </a:pPr>
              <a:t>12</a:t>
            </a:fld>
            <a:endParaRPr lang="en-US"/>
          </a:p>
        </p:txBody>
      </p:sp>
      <p:sp>
        <p:nvSpPr>
          <p:cNvPr id="7" name="Footer Placeholder 6"/>
          <p:cNvSpPr>
            <a:spLocks noGrp="1"/>
          </p:cNvSpPr>
          <p:nvPr>
            <p:ph type="ftr" sz="quarter" idx="10"/>
          </p:nvPr>
        </p:nvSpPr>
        <p:spPr/>
        <p:txBody>
          <a:bodyPr/>
          <a:lstStyle/>
          <a:p>
            <a:pPr>
              <a:defRPr/>
            </a:pP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eaLnBrk="1" hangingPunct="1">
              <a:defRPr/>
            </a:pPr>
            <a:r>
              <a:rPr lang="en-US" sz="2400" u="sng" smtClean="0">
                <a:latin typeface="Times New Roman" pitchFamily="18" charset="0"/>
              </a:rPr>
              <a:t>SOURCES OF FIRE HAZARDS</a:t>
            </a:r>
          </a:p>
        </p:txBody>
      </p:sp>
      <p:sp>
        <p:nvSpPr>
          <p:cNvPr id="80899" name="Rectangle 3"/>
          <p:cNvSpPr>
            <a:spLocks noGrp="1" noChangeArrowheads="1"/>
          </p:cNvSpPr>
          <p:nvPr>
            <p:ph type="body" idx="1"/>
          </p:nvPr>
        </p:nvSpPr>
        <p:spPr>
          <a:xfrm>
            <a:off x="457200" y="1219200"/>
            <a:ext cx="8229600" cy="4911725"/>
          </a:xfrm>
        </p:spPr>
        <p:txBody>
          <a:bodyPr/>
          <a:lstStyle/>
          <a:p>
            <a:pPr marL="609600" indent="-609600" eaLnBrk="1" hangingPunct="1">
              <a:buFont typeface="Wingdings" pitchFamily="2" charset="2"/>
              <a:buNone/>
            </a:pPr>
            <a:r>
              <a:rPr lang="en-US" altLang="en-US" sz="2400" smtClean="0">
                <a:latin typeface="Times New Roman" pitchFamily="18" charset="0"/>
              </a:rPr>
              <a:t>Fuels include solids, liquids, vapours and gases.</a:t>
            </a:r>
          </a:p>
          <a:p>
            <a:pPr marL="609600" indent="-609600" eaLnBrk="1" hangingPunct="1">
              <a:buFont typeface="Wingdings" pitchFamily="2" charset="2"/>
              <a:buNone/>
            </a:pPr>
            <a:r>
              <a:rPr lang="en-US" altLang="en-US" sz="2400" u="sng" smtClean="0">
                <a:solidFill>
                  <a:srgbClr val="92D050"/>
                </a:solidFill>
                <a:latin typeface="Times New Roman" pitchFamily="18" charset="0"/>
              </a:rPr>
              <a:t>solid fuels</a:t>
            </a:r>
            <a:r>
              <a:rPr lang="en-US" altLang="en-US" sz="2400" smtClean="0">
                <a:solidFill>
                  <a:srgbClr val="92D050"/>
                </a:solidFill>
                <a:latin typeface="Times New Roman" pitchFamily="18" charset="0"/>
              </a:rPr>
              <a:t> </a:t>
            </a:r>
          </a:p>
          <a:p>
            <a:pPr marL="609600" indent="-609600" eaLnBrk="1" hangingPunct="1">
              <a:buFont typeface="Wingdings" pitchFamily="2" charset="2"/>
              <a:buNone/>
            </a:pPr>
            <a:r>
              <a:rPr lang="en-US" altLang="en-US" sz="2400" smtClean="0">
                <a:latin typeface="Times New Roman" pitchFamily="18" charset="0"/>
              </a:rPr>
              <a:t>        wood, fabrics, synthetic materials, packing materials, papers</a:t>
            </a:r>
          </a:p>
          <a:p>
            <a:pPr marL="609600" indent="-609600" eaLnBrk="1" hangingPunct="1">
              <a:buFont typeface="Wingdings" pitchFamily="2" charset="2"/>
              <a:buNone/>
            </a:pPr>
            <a:r>
              <a:rPr lang="en-US" altLang="en-US" sz="2400" smtClean="0">
                <a:latin typeface="Times New Roman" pitchFamily="18" charset="0"/>
              </a:rPr>
              <a:t>etc.,.</a:t>
            </a:r>
          </a:p>
          <a:p>
            <a:pPr marL="609600" indent="-609600" eaLnBrk="1" hangingPunct="1">
              <a:buFont typeface="Wingdings" pitchFamily="2" charset="2"/>
              <a:buNone/>
            </a:pPr>
            <a:r>
              <a:rPr lang="en-US" altLang="en-US" sz="2400" u="sng" smtClean="0">
                <a:solidFill>
                  <a:srgbClr val="92D050"/>
                </a:solidFill>
                <a:latin typeface="Times New Roman" pitchFamily="18" charset="0"/>
              </a:rPr>
              <a:t>Liquid fuels</a:t>
            </a:r>
            <a:r>
              <a:rPr lang="en-US" altLang="en-US" sz="2400" smtClean="0">
                <a:solidFill>
                  <a:srgbClr val="92D050"/>
                </a:solidFill>
                <a:latin typeface="Times New Roman" pitchFamily="18" charset="0"/>
              </a:rPr>
              <a:t> </a:t>
            </a:r>
          </a:p>
          <a:p>
            <a:pPr marL="609600" indent="-609600" eaLnBrk="1" hangingPunct="1">
              <a:buFont typeface="Wingdings" pitchFamily="2" charset="2"/>
              <a:buNone/>
            </a:pPr>
            <a:r>
              <a:rPr lang="en-US" altLang="en-US" sz="2400" smtClean="0">
                <a:latin typeface="Times New Roman" pitchFamily="18" charset="0"/>
              </a:rPr>
              <a:t>        flammable liquids (e.g., nitrophenol, ammonium nitrate and pottassium chlorate, paint and oil soaked rags, cotton or cellulose soaked with sulphuric acid etc.,.). </a:t>
            </a:r>
          </a:p>
          <a:p>
            <a:pPr marL="609600" indent="-609600" eaLnBrk="1" hangingPunct="1">
              <a:buFont typeface="Wingdings" pitchFamily="2" charset="2"/>
              <a:buNone/>
            </a:pPr>
            <a:r>
              <a:rPr lang="en-US" altLang="en-US" sz="2400" smtClean="0">
                <a:latin typeface="Times New Roman" pitchFamily="18" charset="0"/>
              </a:rPr>
              <a:t>       Other sources include flame, sparks, spontaneous ignition and self combustible chemicals. (Khanna,1992).</a:t>
            </a:r>
          </a:p>
        </p:txBody>
      </p:sp>
      <p:sp>
        <p:nvSpPr>
          <p:cNvPr id="4" name="Date Placeholder 3"/>
          <p:cNvSpPr>
            <a:spLocks noGrp="1"/>
          </p:cNvSpPr>
          <p:nvPr>
            <p:ph type="dt" sz="half" idx="12"/>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19CA5867-30B0-47E9-8046-18FF1716E691}" type="slidenum">
              <a:rPr lang="en-US" smtClean="0"/>
              <a:pPr>
                <a:defRPr/>
              </a:pPr>
              <a:t>13</a:t>
            </a:fld>
            <a:endParaRPr lang="en-US"/>
          </a:p>
        </p:txBody>
      </p:sp>
      <p:sp>
        <p:nvSpPr>
          <p:cNvPr id="6" name="Footer Placeholder 5"/>
          <p:cNvSpPr>
            <a:spLocks noGrp="1"/>
          </p:cNvSpPr>
          <p:nvPr>
            <p:ph type="ftr" sz="quarter" idx="10"/>
          </p:nvPr>
        </p:nvSpPr>
        <p:spPr/>
        <p:txBody>
          <a:bodyPr/>
          <a:lstStyle/>
          <a:p>
            <a:pPr>
              <a:defRPr/>
            </a:pP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Grp="1" noChangeArrowheads="1"/>
          </p:cNvSpPr>
          <p:nvPr>
            <p:ph type="body" idx="1"/>
          </p:nvPr>
        </p:nvSpPr>
        <p:spPr>
          <a:xfrm>
            <a:off x="457200" y="1066800"/>
            <a:ext cx="8229600" cy="5410200"/>
          </a:xfrm>
        </p:spPr>
        <p:txBody>
          <a:bodyPr/>
          <a:lstStyle/>
          <a:p>
            <a:pPr algn="just" eaLnBrk="1" hangingPunct="1">
              <a:buFontTx/>
              <a:buNone/>
            </a:pPr>
            <a:r>
              <a:rPr lang="en-US" sz="2800" dirty="0" smtClean="0">
                <a:solidFill>
                  <a:srgbClr val="FF0066"/>
                </a:solidFill>
              </a:rPr>
              <a:t>	</a:t>
            </a:r>
            <a:r>
              <a:rPr lang="en-US" sz="2800" b="1" dirty="0" smtClean="0">
                <a:solidFill>
                  <a:srgbClr val="7030A0"/>
                </a:solidFill>
                <a:latin typeface="Times New Roman" pitchFamily="18" charset="0"/>
                <a:cs typeface="Times New Roman" pitchFamily="18" charset="0"/>
              </a:rPr>
              <a:t>Causes</a:t>
            </a:r>
          </a:p>
          <a:p>
            <a:pPr algn="just" eaLnBrk="1" hangingPunct="1">
              <a:buFontTx/>
              <a:buBlip>
                <a:blip r:embed="rId2"/>
              </a:buBlip>
            </a:pPr>
            <a:r>
              <a:rPr lang="en-US" sz="2800" dirty="0" smtClean="0">
                <a:latin typeface="Times New Roman" pitchFamily="18" charset="0"/>
                <a:cs typeface="Times New Roman" pitchFamily="18" charset="0"/>
              </a:rPr>
              <a:t>Smoking in the factory</a:t>
            </a:r>
          </a:p>
          <a:p>
            <a:pPr algn="just" eaLnBrk="1" hangingPunct="1">
              <a:buFontTx/>
              <a:buBlip>
                <a:blip r:embed="rId2"/>
              </a:buBlip>
            </a:pPr>
            <a:r>
              <a:rPr lang="en-US" sz="2800" dirty="0" smtClean="0">
                <a:latin typeface="Times New Roman" pitchFamily="18" charset="0"/>
                <a:cs typeface="Times New Roman" pitchFamily="18" charset="0"/>
              </a:rPr>
              <a:t>Defective heating equipment, electrical equipment &amp; wiring.</a:t>
            </a:r>
          </a:p>
          <a:p>
            <a:pPr algn="just" eaLnBrk="1" hangingPunct="1">
              <a:buFontTx/>
              <a:buBlip>
                <a:blip r:embed="rId2"/>
              </a:buBlip>
            </a:pPr>
            <a:r>
              <a:rPr lang="en-US" sz="2800" dirty="0" smtClean="0">
                <a:latin typeface="Times New Roman" pitchFamily="18" charset="0"/>
                <a:cs typeface="Times New Roman" pitchFamily="18" charset="0"/>
              </a:rPr>
              <a:t>Explosive gas leakage.</a:t>
            </a:r>
          </a:p>
          <a:p>
            <a:pPr algn="just" eaLnBrk="1" hangingPunct="1">
              <a:buFontTx/>
              <a:buBlip>
                <a:blip r:embed="rId2"/>
              </a:buBlip>
            </a:pPr>
            <a:r>
              <a:rPr lang="en-US" sz="2800" dirty="0" smtClean="0">
                <a:latin typeface="Times New Roman" pitchFamily="18" charset="0"/>
                <a:cs typeface="Times New Roman" pitchFamily="18" charset="0"/>
              </a:rPr>
              <a:t>Inadequate protection of electric motors</a:t>
            </a:r>
          </a:p>
          <a:p>
            <a:pPr algn="just" eaLnBrk="1" hangingPunct="1">
              <a:buFontTx/>
              <a:buBlip>
                <a:blip r:embed="rId2"/>
              </a:buBlip>
            </a:pPr>
            <a:r>
              <a:rPr lang="en-US" sz="2800" dirty="0" smtClean="0">
                <a:latin typeface="Times New Roman" pitchFamily="18" charset="0"/>
                <a:cs typeface="Times New Roman" pitchFamily="18" charset="0"/>
              </a:rPr>
              <a:t>Sparking of electric wires &amp; equipment</a:t>
            </a:r>
          </a:p>
          <a:p>
            <a:pPr eaLnBrk="1" hangingPunct="1">
              <a:buNone/>
            </a:pPr>
            <a:endParaRPr lang="en-US" sz="2400" dirty="0" smtClean="0"/>
          </a:p>
        </p:txBody>
      </p:sp>
      <p:sp>
        <p:nvSpPr>
          <p:cNvPr id="3" name="Date Placeholder 2"/>
          <p:cNvSpPr>
            <a:spLocks noGrp="1"/>
          </p:cNvSpPr>
          <p:nvPr>
            <p:ph type="dt" sz="quarter" idx="10"/>
          </p:nvPr>
        </p:nvSpPr>
        <p:spPr/>
        <p:txBody>
          <a:bodyPr/>
          <a:lstStyle/>
          <a:p>
            <a:pPr>
              <a:defRPr/>
            </a:pPr>
            <a:endParaRPr lang="en-US" dirty="0"/>
          </a:p>
        </p:txBody>
      </p:sp>
      <p:sp>
        <p:nvSpPr>
          <p:cNvPr id="4" name="Slide Number Placeholder 3"/>
          <p:cNvSpPr>
            <a:spLocks noGrp="1"/>
          </p:cNvSpPr>
          <p:nvPr>
            <p:ph type="sldNum" sz="quarter" idx="12"/>
          </p:nvPr>
        </p:nvSpPr>
        <p:spPr/>
        <p:txBody>
          <a:bodyPr/>
          <a:lstStyle/>
          <a:p>
            <a:pPr>
              <a:defRPr/>
            </a:pPr>
            <a:fld id="{75F6B675-9E39-4B3F-9F2C-4AA6153C3D4F}" type="slidenum">
              <a:rPr lang="en-US"/>
              <a:pPr>
                <a:defRPr/>
              </a:pPr>
              <a:t>14</a:t>
            </a:fld>
            <a:endParaRPr lang="en-US"/>
          </a:p>
        </p:txBody>
      </p:sp>
      <p:sp>
        <p:nvSpPr>
          <p:cNvPr id="5" name="Footer Placeholder 4"/>
          <p:cNvSpPr>
            <a:spLocks noGrp="1"/>
          </p:cNvSpPr>
          <p:nvPr>
            <p:ph type="ftr" sz="quarter" idx="11"/>
          </p:nvPr>
        </p:nvSpPr>
        <p:spPr/>
        <p:txBody>
          <a:bodyPr/>
          <a:lstStyle/>
          <a:p>
            <a:pPr>
              <a:defRPr/>
            </a:pPr>
            <a:endParaRPr lang="en-US" dirty="0"/>
          </a:p>
        </p:txBody>
      </p:sp>
      <p:sp>
        <p:nvSpPr>
          <p:cNvPr id="4102" name="Rectangle 6"/>
          <p:cNvSpPr>
            <a:spLocks noChangeArrowheads="1"/>
          </p:cNvSpPr>
          <p:nvPr/>
        </p:nvSpPr>
        <p:spPr bwMode="auto">
          <a:xfrm>
            <a:off x="7938" y="0"/>
            <a:ext cx="9136062" cy="769938"/>
          </a:xfrm>
          <a:prstGeom prst="rect">
            <a:avLst/>
          </a:prstGeom>
          <a:noFill/>
          <a:ln w="9525">
            <a:noFill/>
            <a:miter lim="800000"/>
            <a:headEnd/>
            <a:tailEnd/>
          </a:ln>
        </p:spPr>
        <p:txBody>
          <a:bodyPr>
            <a:spAutoFit/>
          </a:bodyPr>
          <a:lstStyle/>
          <a:p>
            <a:pPr algn="ctr"/>
            <a:r>
              <a:rPr lang="en-US" sz="4400" b="1">
                <a:solidFill>
                  <a:srgbClr val="FF0066"/>
                </a:solidFill>
                <a:latin typeface="Times New Roman" pitchFamily="18" charset="0"/>
                <a:cs typeface="Times New Roman" pitchFamily="18" charset="0"/>
              </a:rPr>
              <a:t>Fire &amp; explosion hazards</a:t>
            </a:r>
            <a:endParaRPr lang="en-US" sz="440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xfrm>
            <a:off x="457200" y="277813"/>
            <a:ext cx="8229600" cy="865187"/>
          </a:xfrm>
        </p:spPr>
        <p:txBody>
          <a:bodyPr/>
          <a:lstStyle/>
          <a:p>
            <a:pPr eaLnBrk="1" hangingPunct="1">
              <a:defRPr/>
            </a:pPr>
            <a:r>
              <a:rPr lang="en-US" sz="2400" u="sng" smtClean="0">
                <a:latin typeface="Times New Roman" pitchFamily="18" charset="0"/>
              </a:rPr>
              <a:t>DETECTION OF FIRE HAZARDS</a:t>
            </a:r>
          </a:p>
        </p:txBody>
      </p:sp>
      <p:sp>
        <p:nvSpPr>
          <p:cNvPr id="94211" name="Rectangle 3"/>
          <p:cNvSpPr>
            <a:spLocks noGrp="1" noChangeArrowheads="1"/>
          </p:cNvSpPr>
          <p:nvPr>
            <p:ph type="body" idx="1"/>
          </p:nvPr>
        </p:nvSpPr>
        <p:spPr>
          <a:xfrm>
            <a:off x="457200" y="1143000"/>
            <a:ext cx="8229600" cy="4987925"/>
          </a:xfrm>
        </p:spPr>
        <p:txBody>
          <a:bodyPr/>
          <a:lstStyle/>
          <a:p>
            <a:pPr eaLnBrk="1" hangingPunct="1">
              <a:buFont typeface="Wingdings" pitchFamily="2" charset="2"/>
              <a:buNone/>
              <a:defRPr/>
            </a:pPr>
            <a:r>
              <a:rPr lang="en-US" sz="2400" smtClean="0">
                <a:latin typeface="Times New Roman" pitchFamily="18" charset="0"/>
              </a:rPr>
              <a:t>Many automatic fire detection systems are used today in industry.</a:t>
            </a:r>
          </a:p>
          <a:p>
            <a:pPr eaLnBrk="1" hangingPunct="1">
              <a:buFont typeface="Wingdings" pitchFamily="2" charset="2"/>
              <a:buNone/>
              <a:defRPr/>
            </a:pPr>
            <a:r>
              <a:rPr lang="en-US" sz="2400" smtClean="0">
                <a:latin typeface="Times New Roman" pitchFamily="18" charset="0"/>
              </a:rPr>
              <a:t>Some include</a:t>
            </a:r>
          </a:p>
          <a:p>
            <a:pPr eaLnBrk="1" hangingPunct="1">
              <a:buClr>
                <a:schemeClr val="tx1"/>
              </a:buClr>
              <a:buFontTx/>
              <a:buChar char="•"/>
              <a:defRPr/>
            </a:pPr>
            <a:r>
              <a:rPr lang="en-US" sz="2400" smtClean="0">
                <a:latin typeface="Times New Roman" pitchFamily="18" charset="0"/>
              </a:rPr>
              <a:t>Thermal expansion detectors,</a:t>
            </a:r>
          </a:p>
          <a:p>
            <a:pPr eaLnBrk="1" hangingPunct="1">
              <a:buClr>
                <a:schemeClr val="tx1"/>
              </a:buClr>
              <a:buFontTx/>
              <a:buChar char="•"/>
              <a:defRPr/>
            </a:pPr>
            <a:r>
              <a:rPr lang="en-US" sz="2400" smtClean="0">
                <a:latin typeface="Times New Roman" pitchFamily="18" charset="0"/>
              </a:rPr>
              <a:t>Heat sensitive insulation,</a:t>
            </a:r>
          </a:p>
          <a:p>
            <a:pPr eaLnBrk="1" hangingPunct="1">
              <a:buClr>
                <a:schemeClr val="tx1"/>
              </a:buClr>
              <a:buFontTx/>
              <a:buChar char="•"/>
              <a:defRPr/>
            </a:pPr>
            <a:r>
              <a:rPr lang="en-US" sz="2400" smtClean="0">
                <a:latin typeface="Times New Roman" pitchFamily="18" charset="0"/>
              </a:rPr>
              <a:t>Photoelectric fires,</a:t>
            </a:r>
          </a:p>
          <a:p>
            <a:pPr eaLnBrk="1" hangingPunct="1">
              <a:buClr>
                <a:schemeClr val="tx1"/>
              </a:buClr>
              <a:buFontTx/>
              <a:buChar char="•"/>
              <a:defRPr/>
            </a:pPr>
            <a:r>
              <a:rPr lang="en-US" sz="2400" smtClean="0">
                <a:latin typeface="Times New Roman" pitchFamily="18" charset="0"/>
              </a:rPr>
              <a:t>Ionization or radiation sensors and</a:t>
            </a:r>
          </a:p>
          <a:p>
            <a:pPr eaLnBrk="1" hangingPunct="1">
              <a:buClr>
                <a:schemeClr val="tx1"/>
              </a:buClr>
              <a:buFontTx/>
              <a:buChar char="•"/>
              <a:defRPr/>
            </a:pPr>
            <a:r>
              <a:rPr lang="en-US" sz="2400" smtClean="0">
                <a:latin typeface="Times New Roman" pitchFamily="18" charset="0"/>
              </a:rPr>
              <a:t>Ultraviolet or I .R detectors.</a:t>
            </a:r>
          </a:p>
          <a:p>
            <a:pPr eaLnBrk="1" hangingPunct="1">
              <a:buFont typeface="Wingdings" pitchFamily="2" charset="2"/>
              <a:buNone/>
              <a:defRPr/>
            </a:pPr>
            <a:r>
              <a:rPr lang="en-US" sz="2400" smtClean="0">
                <a:latin typeface="Times New Roman" pitchFamily="18" charset="0"/>
              </a:rPr>
              <a:t>     These sound an alarm through which fire flames are detected.</a:t>
            </a:r>
          </a:p>
        </p:txBody>
      </p:sp>
      <p:sp>
        <p:nvSpPr>
          <p:cNvPr id="4" name="Date Placeholder 3"/>
          <p:cNvSpPr>
            <a:spLocks noGrp="1"/>
          </p:cNvSpPr>
          <p:nvPr>
            <p:ph type="dt" sz="half" idx="12"/>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19CA5867-30B0-47E9-8046-18FF1716E691}" type="slidenum">
              <a:rPr lang="en-US" smtClean="0"/>
              <a:pPr>
                <a:defRPr/>
              </a:pPr>
              <a:t>15</a:t>
            </a:fld>
            <a:endParaRPr lang="en-US"/>
          </a:p>
        </p:txBody>
      </p:sp>
      <p:sp>
        <p:nvSpPr>
          <p:cNvPr id="6" name="Footer Placeholder 5"/>
          <p:cNvSpPr>
            <a:spLocks noGrp="1"/>
          </p:cNvSpPr>
          <p:nvPr>
            <p:ph type="ftr" sz="quarter" idx="10"/>
          </p:nvPr>
        </p:nvSpPr>
        <p:spPr/>
        <p:txBody>
          <a:bodyPr/>
          <a:lstStyle/>
          <a:p>
            <a:pPr>
              <a:defRPr/>
            </a:pP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a:xfrm>
            <a:off x="457200" y="277813"/>
            <a:ext cx="8229600" cy="788987"/>
          </a:xfrm>
        </p:spPr>
        <p:txBody>
          <a:bodyPr/>
          <a:lstStyle/>
          <a:p>
            <a:pPr eaLnBrk="1" hangingPunct="1">
              <a:defRPr/>
            </a:pPr>
            <a:r>
              <a:rPr lang="en-US" sz="2400" smtClean="0">
                <a:latin typeface="Times New Roman" pitchFamily="18" charset="0"/>
              </a:rPr>
              <a:t>FIRE ALARMS</a:t>
            </a:r>
          </a:p>
        </p:txBody>
      </p:sp>
      <p:pic>
        <p:nvPicPr>
          <p:cNvPr id="20483" name="Picture 4" descr="Fire Alarms, Smoke and Heat Detectors"/>
          <p:cNvPicPr>
            <a:picLocks noGrp="1" noChangeAspect="1" noChangeArrowheads="1"/>
          </p:cNvPicPr>
          <p:nvPr>
            <p:ph type="body" idx="1"/>
          </p:nvPr>
        </p:nvPicPr>
        <p:blipFill>
          <a:blip r:embed="rId3">
            <a:extLst>
              <a:ext uri="{28A0092B-C50C-407E-A947-70E740481C1C}">
                <a14:useLocalDpi xmlns:a14="http://schemas.microsoft.com/office/drawing/2010/main" val="0"/>
              </a:ext>
            </a:extLst>
          </a:blip>
          <a:srcRect/>
          <a:stretch>
            <a:fillRect/>
          </a:stretch>
        </p:blipFill>
        <p:spPr>
          <a:xfrm>
            <a:off x="762000" y="1143000"/>
            <a:ext cx="1804988" cy="2133600"/>
          </a:xfrm>
          <a:noFill/>
          <a:extLst>
            <a:ext uri="{909E8E84-426E-40DD-AFC4-6F175D3DCCD1}">
              <a14:hiddenFill xmlns:a14="http://schemas.microsoft.com/office/drawing/2010/main">
                <a:solidFill>
                  <a:srgbClr val="FFFFFF"/>
                </a:solidFill>
              </a14:hiddenFill>
            </a:ext>
          </a:extLst>
        </p:spPr>
      </p:pic>
      <p:pic>
        <p:nvPicPr>
          <p:cNvPr id="20484" name="Picture 5" descr="Fire alarm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1066800"/>
            <a:ext cx="23622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5" name="||CPIMAGE:20930|" descr="fire alarm"/>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1200" y="1143000"/>
            <a:ext cx="25146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6" name="Picture 7" descr="product photo">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5800" y="3810000"/>
            <a:ext cx="19685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7" name="Picture 8" descr="WirelessSmokeDetecto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24200" y="3657600"/>
            <a:ext cx="2193925" cy="219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8" name="Picture209" descr="ana_smok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791200" y="3733800"/>
            <a:ext cx="2457450" cy="214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9" name="Rectangle 12"/>
          <p:cNvSpPr>
            <a:spLocks noChangeArrowheads="1"/>
          </p:cNvSpPr>
          <p:nvPr/>
        </p:nvSpPr>
        <p:spPr bwMode="auto">
          <a:xfrm>
            <a:off x="3429000" y="3048000"/>
            <a:ext cx="22733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a:solidFill>
                  <a:schemeClr val="tx2"/>
                </a:solidFill>
              </a:rPr>
              <a:t>FIRE SENSORS</a:t>
            </a:r>
          </a:p>
        </p:txBody>
      </p:sp>
      <p:sp>
        <p:nvSpPr>
          <p:cNvPr id="10" name="Date Placeholder 9"/>
          <p:cNvSpPr>
            <a:spLocks noGrp="1"/>
          </p:cNvSpPr>
          <p:nvPr>
            <p:ph type="dt" sz="half" idx="12"/>
          </p:nvPr>
        </p:nvSpPr>
        <p:spPr/>
        <p:txBody>
          <a:bodyPr/>
          <a:lstStyle/>
          <a:p>
            <a:pPr>
              <a:defRPr/>
            </a:pPr>
            <a:r>
              <a:rPr lang="en-US" dirty="0" smtClean="0"/>
              <a:t>-</a:t>
            </a:r>
            <a:endParaRPr lang="en-US" dirty="0"/>
          </a:p>
        </p:txBody>
      </p:sp>
      <p:sp>
        <p:nvSpPr>
          <p:cNvPr id="11" name="Slide Number Placeholder 10"/>
          <p:cNvSpPr>
            <a:spLocks noGrp="1"/>
          </p:cNvSpPr>
          <p:nvPr>
            <p:ph type="sldNum" sz="quarter" idx="11"/>
          </p:nvPr>
        </p:nvSpPr>
        <p:spPr/>
        <p:txBody>
          <a:bodyPr/>
          <a:lstStyle/>
          <a:p>
            <a:pPr>
              <a:defRPr/>
            </a:pPr>
            <a:fld id="{19CA5867-30B0-47E9-8046-18FF1716E691}" type="slidenum">
              <a:rPr lang="en-US" smtClean="0"/>
              <a:pPr>
                <a:defRPr/>
              </a:pPr>
              <a:t>16</a:t>
            </a:fld>
            <a:endParaRPr lang="en-US"/>
          </a:p>
        </p:txBody>
      </p:sp>
      <p:sp>
        <p:nvSpPr>
          <p:cNvPr id="12" name="Footer Placeholder 11"/>
          <p:cNvSpPr>
            <a:spLocks noGrp="1"/>
          </p:cNvSpPr>
          <p:nvPr>
            <p:ph type="ftr" sz="quarter" idx="10"/>
          </p:nvPr>
        </p:nvSpPr>
        <p:spPr/>
        <p:txBody>
          <a:bodyPr/>
          <a:lstStyle/>
          <a:p>
            <a:pPr>
              <a:defRPr/>
            </a:pP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pPr eaLnBrk="1" hangingPunct="1">
              <a:defRPr/>
            </a:pPr>
            <a:r>
              <a:rPr lang="en-US" sz="2400" u="sng" smtClean="0">
                <a:latin typeface="Times New Roman" pitchFamily="18" charset="0"/>
              </a:rPr>
              <a:t>PREVENTION OF FIRE HAZARDS</a:t>
            </a:r>
          </a:p>
        </p:txBody>
      </p:sp>
      <p:sp>
        <p:nvSpPr>
          <p:cNvPr id="95235" name="Rectangle 3"/>
          <p:cNvSpPr>
            <a:spLocks noGrp="1" noChangeArrowheads="1"/>
          </p:cNvSpPr>
          <p:nvPr>
            <p:ph type="body" sz="half" idx="1"/>
          </p:nvPr>
        </p:nvSpPr>
        <p:spPr>
          <a:xfrm>
            <a:off x="457200" y="1524000"/>
            <a:ext cx="4419600" cy="4606925"/>
          </a:xfrm>
        </p:spPr>
        <p:txBody>
          <a:bodyPr/>
          <a:lstStyle/>
          <a:p>
            <a:pPr eaLnBrk="1" hangingPunct="1">
              <a:lnSpc>
                <a:spcPct val="90000"/>
              </a:lnSpc>
              <a:defRPr/>
            </a:pPr>
            <a:r>
              <a:rPr lang="en-US" sz="2400" smtClean="0">
                <a:latin typeface="Times New Roman" pitchFamily="18" charset="0"/>
              </a:rPr>
              <a:t>Well planned design and layout</a:t>
            </a:r>
          </a:p>
          <a:p>
            <a:pPr eaLnBrk="1" hangingPunct="1">
              <a:lnSpc>
                <a:spcPct val="90000"/>
              </a:lnSpc>
              <a:defRPr/>
            </a:pPr>
            <a:r>
              <a:rPr lang="en-US" sz="2400" smtClean="0">
                <a:latin typeface="Times New Roman" pitchFamily="18" charset="0"/>
              </a:rPr>
              <a:t>Proper ventilated systems</a:t>
            </a:r>
          </a:p>
          <a:p>
            <a:pPr eaLnBrk="1" hangingPunct="1">
              <a:lnSpc>
                <a:spcPct val="90000"/>
              </a:lnSpc>
              <a:defRPr/>
            </a:pPr>
            <a:r>
              <a:rPr lang="en-US" sz="2400" smtClean="0">
                <a:latin typeface="Times New Roman" pitchFamily="18" charset="0"/>
              </a:rPr>
              <a:t>Chemical data sheets</a:t>
            </a:r>
          </a:p>
          <a:p>
            <a:pPr eaLnBrk="1" hangingPunct="1">
              <a:lnSpc>
                <a:spcPct val="90000"/>
              </a:lnSpc>
              <a:defRPr/>
            </a:pPr>
            <a:r>
              <a:rPr lang="en-US" sz="2400" smtClean="0">
                <a:latin typeface="Times New Roman" pitchFamily="18" charset="0"/>
              </a:rPr>
              <a:t>Proper training of personnel</a:t>
            </a:r>
          </a:p>
          <a:p>
            <a:pPr eaLnBrk="1" hangingPunct="1">
              <a:lnSpc>
                <a:spcPct val="90000"/>
              </a:lnSpc>
              <a:defRPr/>
            </a:pPr>
            <a:r>
              <a:rPr lang="en-US" sz="2400" smtClean="0">
                <a:latin typeface="Times New Roman" pitchFamily="18" charset="0"/>
              </a:rPr>
              <a:t>Proper maintenance of surroundings</a:t>
            </a:r>
          </a:p>
          <a:p>
            <a:pPr eaLnBrk="1" hangingPunct="1">
              <a:lnSpc>
                <a:spcPct val="90000"/>
              </a:lnSpc>
              <a:defRPr/>
            </a:pPr>
            <a:r>
              <a:rPr lang="en-US" sz="2400" smtClean="0">
                <a:latin typeface="Times New Roman" pitchFamily="18" charset="0"/>
              </a:rPr>
              <a:t>use of fire extinguishers, alarms ,sensors, detectors</a:t>
            </a:r>
          </a:p>
          <a:p>
            <a:pPr eaLnBrk="1" hangingPunct="1">
              <a:lnSpc>
                <a:spcPct val="90000"/>
              </a:lnSpc>
              <a:defRPr/>
            </a:pPr>
            <a:r>
              <a:rPr lang="en-US" sz="2400" smtClean="0">
                <a:latin typeface="Times New Roman" pitchFamily="18" charset="0"/>
              </a:rPr>
              <a:t>Fire fighting equipment</a:t>
            </a:r>
          </a:p>
          <a:p>
            <a:pPr eaLnBrk="1" hangingPunct="1">
              <a:lnSpc>
                <a:spcPct val="90000"/>
              </a:lnSpc>
              <a:defRPr/>
            </a:pPr>
            <a:r>
              <a:rPr lang="en-US" sz="2400" smtClean="0">
                <a:latin typeface="Times New Roman" pitchFamily="18" charset="0"/>
              </a:rPr>
              <a:t>Sprinkler systems</a:t>
            </a:r>
          </a:p>
          <a:p>
            <a:pPr eaLnBrk="1" hangingPunct="1">
              <a:lnSpc>
                <a:spcPct val="90000"/>
              </a:lnSpc>
              <a:buFont typeface="Wingdings" pitchFamily="2" charset="2"/>
              <a:buNone/>
              <a:defRPr/>
            </a:pPr>
            <a:endParaRPr lang="en-US" sz="2000" smtClean="0">
              <a:latin typeface="Times New Roman" pitchFamily="18" charset="0"/>
            </a:endParaRPr>
          </a:p>
        </p:txBody>
      </p:sp>
      <p:grpSp>
        <p:nvGrpSpPr>
          <p:cNvPr id="2" name="Group 5"/>
          <p:cNvGrpSpPr>
            <a:grpSpLocks/>
          </p:cNvGrpSpPr>
          <p:nvPr/>
        </p:nvGrpSpPr>
        <p:grpSpPr bwMode="auto">
          <a:xfrm>
            <a:off x="4876800" y="1905000"/>
            <a:ext cx="2895600" cy="3200400"/>
            <a:chOff x="4128" y="2544"/>
            <a:chExt cx="1296" cy="1248"/>
          </a:xfrm>
        </p:grpSpPr>
        <p:graphicFrame>
          <p:nvGraphicFramePr>
            <p:cNvPr id="1026" name="Object 6"/>
            <p:cNvGraphicFramePr>
              <a:graphicFrameLocks noChangeAspect="1"/>
            </p:cNvGraphicFramePr>
            <p:nvPr/>
          </p:nvGraphicFramePr>
          <p:xfrm>
            <a:off x="4128" y="2544"/>
            <a:ext cx="1296" cy="1248"/>
          </p:xfrm>
          <a:graphic>
            <a:graphicData uri="http://schemas.openxmlformats.org/presentationml/2006/ole">
              <mc:AlternateContent xmlns:mc="http://schemas.openxmlformats.org/markup-compatibility/2006">
                <mc:Choice xmlns:v="urn:schemas-microsoft-com:vml" Requires="v">
                  <p:oleObj spid="_x0000_s1035" name="Clip" r:id="rId4" imgW="1526508" imgH="1321332" progId="">
                    <p:embed/>
                  </p:oleObj>
                </mc:Choice>
                <mc:Fallback>
                  <p:oleObj name="Clip" r:id="rId4" imgW="1526508" imgH="1321332" progId="">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28" y="2544"/>
                          <a:ext cx="1296" cy="124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7" name="Object 7"/>
            <p:cNvGraphicFramePr>
              <a:graphicFrameLocks noChangeAspect="1"/>
            </p:cNvGraphicFramePr>
            <p:nvPr/>
          </p:nvGraphicFramePr>
          <p:xfrm>
            <a:off x="4560" y="3168"/>
            <a:ext cx="473" cy="480"/>
          </p:xfrm>
          <a:graphic>
            <a:graphicData uri="http://schemas.openxmlformats.org/presentationml/2006/ole">
              <mc:AlternateContent xmlns:mc="http://schemas.openxmlformats.org/markup-compatibility/2006">
                <mc:Choice xmlns:v="urn:schemas-microsoft-com:vml" Requires="v">
                  <p:oleObj spid="_x0000_s1036" name="Clip" r:id="rId6" imgW="2247359" imgH="2247359" progId="">
                    <p:embed/>
                  </p:oleObj>
                </mc:Choice>
                <mc:Fallback>
                  <p:oleObj name="Clip" r:id="rId6" imgW="2247359" imgH="2247359" progId="">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60" y="3168"/>
                          <a:ext cx="473" cy="48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7" name="Date Placeholder 6"/>
          <p:cNvSpPr>
            <a:spLocks noGrp="1"/>
          </p:cNvSpPr>
          <p:nvPr>
            <p:ph type="dt" sz="half" idx="12"/>
          </p:nvPr>
        </p:nvSpPr>
        <p:spPr/>
        <p:txBody>
          <a:bodyPr/>
          <a:lstStyle/>
          <a:p>
            <a:pPr>
              <a:defRPr/>
            </a:pPr>
            <a:endParaRPr lang="en-US" dirty="0"/>
          </a:p>
        </p:txBody>
      </p:sp>
      <p:sp>
        <p:nvSpPr>
          <p:cNvPr id="8" name="Slide Number Placeholder 7"/>
          <p:cNvSpPr>
            <a:spLocks noGrp="1"/>
          </p:cNvSpPr>
          <p:nvPr>
            <p:ph type="sldNum" sz="quarter" idx="11"/>
          </p:nvPr>
        </p:nvSpPr>
        <p:spPr/>
        <p:txBody>
          <a:bodyPr/>
          <a:lstStyle/>
          <a:p>
            <a:pPr>
              <a:defRPr/>
            </a:pPr>
            <a:fld id="{4ED2AFF5-7179-4FE9-925D-B091E85EBEAB}" type="slidenum">
              <a:rPr lang="en-US" smtClean="0"/>
              <a:pPr>
                <a:defRPr/>
              </a:pPr>
              <a:t>17</a:t>
            </a:fld>
            <a:endParaRPr lang="en-US"/>
          </a:p>
        </p:txBody>
      </p:sp>
      <p:sp>
        <p:nvSpPr>
          <p:cNvPr id="9" name="Footer Placeholder 8"/>
          <p:cNvSpPr>
            <a:spLocks noGrp="1"/>
          </p:cNvSpPr>
          <p:nvPr>
            <p:ph type="ftr" sz="quarter" idx="10"/>
          </p:nvPr>
        </p:nvSpPr>
        <p:spPr/>
        <p:txBody>
          <a:bodyPr/>
          <a:lstStyle/>
          <a:p>
            <a:pPr>
              <a:defRPr/>
            </a:pP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4" descr="Heads2"/>
          <p:cNvPicPr>
            <a:picLocks noGrp="1" noChangeAspect="1" noChangeArrowheads="1"/>
          </p:cNvPicPr>
          <p:nvPr>
            <p:ph type="body" idx="1"/>
          </p:nvPr>
        </p:nvPicPr>
        <p:blipFill>
          <a:blip r:embed="rId3">
            <a:extLst>
              <a:ext uri="{28A0092B-C50C-407E-A947-70E740481C1C}">
                <a14:useLocalDpi xmlns:a14="http://schemas.microsoft.com/office/drawing/2010/main" val="0"/>
              </a:ext>
            </a:extLst>
          </a:blip>
          <a:srcRect/>
          <a:stretch>
            <a:fillRect/>
          </a:stretch>
        </p:blipFill>
        <p:spPr>
          <a:xfrm>
            <a:off x="533400" y="457200"/>
            <a:ext cx="2590800" cy="1981200"/>
          </a:xfrm>
          <a:noFill/>
          <a:extLst>
            <a:ext uri="{909E8E84-426E-40DD-AFC4-6F175D3DCCD1}">
              <a14:hiddenFill xmlns:a14="http://schemas.microsoft.com/office/drawing/2010/main">
                <a:solidFill>
                  <a:srgbClr val="FFFFFF"/>
                </a:solidFill>
              </a14:hiddenFill>
            </a:ext>
          </a:extLst>
        </p:spPr>
      </p:pic>
      <p:pic>
        <p:nvPicPr>
          <p:cNvPr id="23555" name="Picture 8" descr="http://www.alliedfirelr.com/halotron.jpg/halotron-medium;init:.jpg">
            <a:hlinkClick r:id="rId4"/>
          </p:cNvPr>
          <p:cNvPicPr>
            <a:picLocks noChangeAspect="1" noChangeArrowheads="1"/>
          </p:cNvPicPr>
          <p:nvPr/>
        </p:nvPicPr>
        <p:blipFill>
          <a:blip r:embed="rId5" r:link="rId6">
            <a:extLst>
              <a:ext uri="{28A0092B-C50C-407E-A947-70E740481C1C}">
                <a14:useLocalDpi xmlns:a14="http://schemas.microsoft.com/office/drawing/2010/main" val="0"/>
              </a:ext>
            </a:extLst>
          </a:blip>
          <a:srcRect/>
          <a:stretch>
            <a:fillRect/>
          </a:stretch>
        </p:blipFill>
        <p:spPr bwMode="auto">
          <a:xfrm>
            <a:off x="3505200" y="457200"/>
            <a:ext cx="24384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6" name="Picture 9" descr="http://www.alliedfirelr.com/GCZAXCAP3JDVZCAWPF9YSCARFIIJ9CAPWDUA.jpg/GCZAXCAP3JDVZCAWPF9YSCARFIIJ9CAPWDUA-medium;init:.jpg">
            <a:hlinkClick r:id="rId7"/>
          </p:cNvPr>
          <p:cNvPicPr>
            <a:picLocks noChangeAspect="1" noChangeArrowheads="1"/>
          </p:cNvPicPr>
          <p:nvPr/>
        </p:nvPicPr>
        <p:blipFill>
          <a:blip r:embed="rId8" r:link="rId9">
            <a:extLst>
              <a:ext uri="{28A0092B-C50C-407E-A947-70E740481C1C}">
                <a14:useLocalDpi xmlns:a14="http://schemas.microsoft.com/office/drawing/2010/main" val="0"/>
              </a:ext>
            </a:extLst>
          </a:blip>
          <a:srcRect/>
          <a:stretch>
            <a:fillRect/>
          </a:stretch>
        </p:blipFill>
        <p:spPr bwMode="auto">
          <a:xfrm>
            <a:off x="6400800" y="533400"/>
            <a:ext cx="13716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7" name="Picture 10" descr="http://www.alliedfirelr.com/abcp.jpg/abcp-medium;init:.jpg">
            <a:hlinkClick r:id="rId10"/>
          </p:cNvPr>
          <p:cNvPicPr>
            <a:picLocks noChangeAspect="1" noChangeArrowheads="1"/>
          </p:cNvPicPr>
          <p:nvPr/>
        </p:nvPicPr>
        <p:blipFill>
          <a:blip r:embed="rId11" r:link="rId12">
            <a:extLst>
              <a:ext uri="{28A0092B-C50C-407E-A947-70E740481C1C}">
                <a14:useLocalDpi xmlns:a14="http://schemas.microsoft.com/office/drawing/2010/main" val="0"/>
              </a:ext>
            </a:extLst>
          </a:blip>
          <a:srcRect/>
          <a:stretch>
            <a:fillRect/>
          </a:stretch>
        </p:blipFill>
        <p:spPr bwMode="auto">
          <a:xfrm>
            <a:off x="3733800" y="3276600"/>
            <a:ext cx="19050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8" name="Picture 11" descr="http://www.alliedfirelr.com/bcp.jpg/bcp-medium;init:.jpg">
            <a:hlinkClick r:id="rId13"/>
          </p:cNvPr>
          <p:cNvPicPr>
            <a:picLocks noChangeAspect="1" noChangeArrowheads="1"/>
          </p:cNvPicPr>
          <p:nvPr/>
        </p:nvPicPr>
        <p:blipFill>
          <a:blip r:embed="rId14" r:link="rId15">
            <a:extLst>
              <a:ext uri="{28A0092B-C50C-407E-A947-70E740481C1C}">
                <a14:useLocalDpi xmlns:a14="http://schemas.microsoft.com/office/drawing/2010/main" val="0"/>
              </a:ext>
            </a:extLst>
          </a:blip>
          <a:srcRect/>
          <a:stretch>
            <a:fillRect/>
          </a:stretch>
        </p:blipFill>
        <p:spPr bwMode="auto">
          <a:xfrm>
            <a:off x="6172200" y="3429000"/>
            <a:ext cx="1905000" cy="127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9" name="Picture 12" descr="http://www.alliedfirelr.com/kclass.jpg/kclass-medium;init:.jpg">
            <a:hlinkClick r:id="rId16"/>
          </p:cNvPr>
          <p:cNvPicPr>
            <a:picLocks noChangeAspect="1" noChangeArrowheads="1"/>
          </p:cNvPicPr>
          <p:nvPr/>
        </p:nvPicPr>
        <p:blipFill>
          <a:blip r:embed="rId17" r:link="rId18">
            <a:extLst>
              <a:ext uri="{28A0092B-C50C-407E-A947-70E740481C1C}">
                <a14:useLocalDpi xmlns:a14="http://schemas.microsoft.com/office/drawing/2010/main" val="0"/>
              </a:ext>
            </a:extLst>
          </a:blip>
          <a:srcRect/>
          <a:stretch>
            <a:fillRect/>
          </a:stretch>
        </p:blipFill>
        <p:spPr bwMode="auto">
          <a:xfrm>
            <a:off x="762000" y="3124200"/>
            <a:ext cx="1857375"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0" name="Rectangle 13"/>
          <p:cNvSpPr>
            <a:spLocks noChangeArrowheads="1"/>
          </p:cNvSpPr>
          <p:nvPr/>
        </p:nvSpPr>
        <p:spPr bwMode="auto">
          <a:xfrm>
            <a:off x="3276600" y="24384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800"/>
              <a:t>Halotron 1 Fire extiguisher</a:t>
            </a:r>
          </a:p>
        </p:txBody>
      </p:sp>
      <p:sp>
        <p:nvSpPr>
          <p:cNvPr id="23561" name="Rectangle 14"/>
          <p:cNvSpPr>
            <a:spLocks noChangeArrowheads="1"/>
          </p:cNvSpPr>
          <p:nvPr/>
        </p:nvSpPr>
        <p:spPr bwMode="auto">
          <a:xfrm>
            <a:off x="6111875" y="2209800"/>
            <a:ext cx="3032125"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altLang="en-US" sz="1800"/>
              <a:t>Non-Magnetic stored pressure deionized water mist fire extinguisher</a:t>
            </a:r>
          </a:p>
        </p:txBody>
      </p:sp>
      <p:sp>
        <p:nvSpPr>
          <p:cNvPr id="23562" name="Rectangle 15"/>
          <p:cNvSpPr>
            <a:spLocks noChangeArrowheads="1"/>
          </p:cNvSpPr>
          <p:nvPr/>
        </p:nvSpPr>
        <p:spPr bwMode="auto">
          <a:xfrm>
            <a:off x="3505200" y="4572000"/>
            <a:ext cx="25146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800"/>
              <a:t>ABC Dry chemical fire extinguisher</a:t>
            </a:r>
          </a:p>
        </p:txBody>
      </p:sp>
      <p:sp>
        <p:nvSpPr>
          <p:cNvPr id="23563" name="Rectangle 16"/>
          <p:cNvSpPr>
            <a:spLocks noChangeArrowheads="1"/>
          </p:cNvSpPr>
          <p:nvPr/>
        </p:nvSpPr>
        <p:spPr bwMode="auto">
          <a:xfrm>
            <a:off x="6019800" y="5029200"/>
            <a:ext cx="24384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altLang="en-US" sz="1800"/>
              <a:t>Carbon dioxide (CO2) Portable fire extinguisher</a:t>
            </a:r>
            <a:r>
              <a:rPr lang="en-US" altLang="en-US"/>
              <a:t> </a:t>
            </a:r>
          </a:p>
        </p:txBody>
      </p:sp>
      <p:sp>
        <p:nvSpPr>
          <p:cNvPr id="23564" name="Rectangle 17"/>
          <p:cNvSpPr>
            <a:spLocks noChangeArrowheads="1"/>
          </p:cNvSpPr>
          <p:nvPr/>
        </p:nvSpPr>
        <p:spPr bwMode="auto">
          <a:xfrm>
            <a:off x="609600" y="4572000"/>
            <a:ext cx="2667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altLang="en-US" sz="1800"/>
              <a:t>K Class Wet chemical extinguisher.</a:t>
            </a:r>
          </a:p>
        </p:txBody>
      </p:sp>
      <p:sp>
        <p:nvSpPr>
          <p:cNvPr id="23565" name="Rectangle 18"/>
          <p:cNvSpPr>
            <a:spLocks noChangeArrowheads="1"/>
          </p:cNvSpPr>
          <p:nvPr/>
        </p:nvSpPr>
        <p:spPr bwMode="auto">
          <a:xfrm>
            <a:off x="609600" y="2362200"/>
            <a:ext cx="2514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800"/>
              <a:t>Spinkler systems</a:t>
            </a:r>
          </a:p>
        </p:txBody>
      </p:sp>
      <p:sp>
        <p:nvSpPr>
          <p:cNvPr id="14" name="Date Placeholder 13"/>
          <p:cNvSpPr>
            <a:spLocks noGrp="1"/>
          </p:cNvSpPr>
          <p:nvPr>
            <p:ph type="dt" sz="half" idx="12"/>
          </p:nvPr>
        </p:nvSpPr>
        <p:spPr/>
        <p:txBody>
          <a:bodyPr/>
          <a:lstStyle/>
          <a:p>
            <a:pPr>
              <a:defRPr/>
            </a:pPr>
            <a:endParaRPr lang="en-US" dirty="0"/>
          </a:p>
        </p:txBody>
      </p:sp>
      <p:sp>
        <p:nvSpPr>
          <p:cNvPr id="15" name="Slide Number Placeholder 14"/>
          <p:cNvSpPr>
            <a:spLocks noGrp="1"/>
          </p:cNvSpPr>
          <p:nvPr>
            <p:ph type="sldNum" sz="quarter" idx="11"/>
          </p:nvPr>
        </p:nvSpPr>
        <p:spPr/>
        <p:txBody>
          <a:bodyPr/>
          <a:lstStyle/>
          <a:p>
            <a:pPr>
              <a:defRPr/>
            </a:pPr>
            <a:fld id="{19CA5867-30B0-47E9-8046-18FF1716E691}" type="slidenum">
              <a:rPr lang="en-US" smtClean="0"/>
              <a:pPr>
                <a:defRPr/>
              </a:pPr>
              <a:t>18</a:t>
            </a:fld>
            <a:endParaRPr lang="en-US"/>
          </a:p>
        </p:txBody>
      </p:sp>
      <p:sp>
        <p:nvSpPr>
          <p:cNvPr id="16" name="Footer Placeholder 15"/>
          <p:cNvSpPr>
            <a:spLocks noGrp="1"/>
          </p:cNvSpPr>
          <p:nvPr>
            <p:ph type="ftr" sz="quarter" idx="10"/>
          </p:nvPr>
        </p:nvSpPr>
        <p:spPr/>
        <p:txBody>
          <a:bodyPr/>
          <a:lstStyle/>
          <a:p>
            <a:pPr>
              <a:defRPr/>
            </a:pP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941387"/>
          </a:xfrm>
        </p:spPr>
        <p:txBody>
          <a:bodyPr/>
          <a:lstStyle/>
          <a:p>
            <a:pPr eaLnBrk="1" hangingPunct="1">
              <a:defRPr/>
            </a:pPr>
            <a:r>
              <a:rPr lang="en-US" sz="2400" u="sng" dirty="0" smtClean="0">
                <a:latin typeface="Times New Roman" pitchFamily="18" charset="0"/>
                <a:cs typeface="Times New Roman" pitchFamily="18" charset="0"/>
              </a:rPr>
              <a:t>CHEMICAL HAZARDS</a:t>
            </a:r>
          </a:p>
        </p:txBody>
      </p:sp>
      <p:sp>
        <p:nvSpPr>
          <p:cNvPr id="3" name="Content Placeholder 2"/>
          <p:cNvSpPr>
            <a:spLocks noGrp="1"/>
          </p:cNvSpPr>
          <p:nvPr>
            <p:ph idx="1"/>
          </p:nvPr>
        </p:nvSpPr>
        <p:spPr>
          <a:xfrm>
            <a:off x="457200" y="1295400"/>
            <a:ext cx="8229600" cy="4835525"/>
          </a:xfrm>
        </p:spPr>
        <p:txBody>
          <a:bodyPr/>
          <a:lstStyle/>
          <a:p>
            <a:pPr eaLnBrk="1" hangingPunct="1">
              <a:lnSpc>
                <a:spcPct val="80000"/>
              </a:lnSpc>
              <a:buFont typeface="Wingdings" pitchFamily="2" charset="2"/>
              <a:buChar char="Ø"/>
            </a:pPr>
            <a:r>
              <a:rPr lang="en-US" altLang="en-US" sz="2400" smtClean="0">
                <a:latin typeface="Times New Roman" pitchFamily="18" charset="0"/>
                <a:cs typeface="Times New Roman" pitchFamily="18" charset="0"/>
              </a:rPr>
              <a:t>Many chemicals can cause severe burns, if these coming to contact with living tissue or other routes like inhalation. </a:t>
            </a:r>
          </a:p>
          <a:p>
            <a:pPr marL="342900" lvl="1" indent="-342900" eaLnBrk="1" hangingPunct="1">
              <a:lnSpc>
                <a:spcPct val="80000"/>
              </a:lnSpc>
              <a:buClr>
                <a:schemeClr val="hlink"/>
              </a:buClr>
              <a:buFont typeface="Wingdings" pitchFamily="2" charset="2"/>
              <a:buChar char="Ø"/>
            </a:pPr>
            <a:r>
              <a:rPr lang="en-US" altLang="en-US" sz="2400" smtClean="0">
                <a:latin typeface="Times New Roman" pitchFamily="18" charset="0"/>
                <a:cs typeface="Times New Roman" pitchFamily="18" charset="0"/>
              </a:rPr>
              <a:t>Living tissue may be destroyed by chemical reactions such as dehydration, digestion, oxidation etc.</a:t>
            </a:r>
          </a:p>
          <a:p>
            <a:pPr eaLnBrk="1" hangingPunct="1">
              <a:lnSpc>
                <a:spcPct val="80000"/>
              </a:lnSpc>
              <a:buFont typeface="Wingdings" pitchFamily="2" charset="2"/>
              <a:buChar char="Ø"/>
            </a:pPr>
            <a:r>
              <a:rPr lang="en-US" altLang="en-US" sz="2400" smtClean="0">
                <a:latin typeface="Times New Roman" pitchFamily="18" charset="0"/>
                <a:cs typeface="Times New Roman" pitchFamily="18" charset="0"/>
              </a:rPr>
              <a:t>Eye and mucus membrane of the throat  are particularly susceptible to the effect of corrosive dust, mist and gases.</a:t>
            </a:r>
          </a:p>
          <a:p>
            <a:pPr eaLnBrk="1" hangingPunct="1">
              <a:lnSpc>
                <a:spcPct val="80000"/>
              </a:lnSpc>
              <a:buFont typeface="Wingdings" pitchFamily="2" charset="2"/>
              <a:buChar char="Ø"/>
            </a:pPr>
            <a:r>
              <a:rPr lang="en-US" altLang="en-US" sz="2400" smtClean="0">
                <a:latin typeface="Times New Roman" pitchFamily="18" charset="0"/>
                <a:cs typeface="Times New Roman" pitchFamily="18" charset="0"/>
              </a:rPr>
              <a:t>Chloroform, benzene, chlorinated hydro carbons, low boiling fractions of petroleum are some of the common organic solvents used in pharmaceutical industry.(Muir,2002).</a:t>
            </a:r>
          </a:p>
          <a:p>
            <a:pPr eaLnBrk="1" hangingPunct="1">
              <a:lnSpc>
                <a:spcPct val="80000"/>
              </a:lnSpc>
              <a:buFont typeface="Wingdings" pitchFamily="2" charset="2"/>
              <a:buChar char="Ø"/>
            </a:pPr>
            <a:endParaRPr lang="en-US" altLang="en-US" sz="2400" smtClean="0">
              <a:latin typeface="Times New Roman" pitchFamily="18" charset="0"/>
              <a:cs typeface="Times New Roman" pitchFamily="18" charset="0"/>
            </a:endParaRPr>
          </a:p>
          <a:p>
            <a:pPr eaLnBrk="1" hangingPunct="1">
              <a:lnSpc>
                <a:spcPct val="80000"/>
              </a:lnSpc>
              <a:buFont typeface="Wingdings" pitchFamily="2" charset="2"/>
              <a:buNone/>
            </a:pPr>
            <a:endParaRPr lang="en-US" altLang="en-US" sz="2400" b="1" smtClean="0">
              <a:latin typeface="Times New Roman" pitchFamily="18" charset="0"/>
              <a:cs typeface="Times New Roman" pitchFamily="18" charset="0"/>
            </a:endParaRPr>
          </a:p>
        </p:txBody>
      </p:sp>
      <p:sp>
        <p:nvSpPr>
          <p:cNvPr id="4" name="Date Placeholder 3"/>
          <p:cNvSpPr>
            <a:spLocks noGrp="1"/>
          </p:cNvSpPr>
          <p:nvPr>
            <p:ph type="dt" sz="half" idx="12"/>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19CA5867-30B0-47E9-8046-18FF1716E691}" type="slidenum">
              <a:rPr lang="en-US" smtClean="0"/>
              <a:pPr>
                <a:defRPr/>
              </a:pPr>
              <a:t>19</a:t>
            </a:fld>
            <a:endParaRPr lang="en-US"/>
          </a:p>
        </p:txBody>
      </p:sp>
      <p:sp>
        <p:nvSpPr>
          <p:cNvPr id="6" name="Footer Placeholder 5"/>
          <p:cNvSpPr>
            <a:spLocks noGrp="1"/>
          </p:cNvSpPr>
          <p:nvPr>
            <p:ph type="ftr" sz="quarter" idx="10"/>
          </p:nvPr>
        </p:nvSpPr>
        <p:spPr/>
        <p:txBody>
          <a:bodyPr/>
          <a:lstStyle/>
          <a:p>
            <a:pPr>
              <a:defRPr/>
            </a:pP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5" name="Rectangle 3"/>
          <p:cNvSpPr>
            <a:spLocks noGrp="1" noChangeArrowheads="1"/>
          </p:cNvSpPr>
          <p:nvPr>
            <p:ph type="body" idx="1"/>
          </p:nvPr>
        </p:nvSpPr>
        <p:spPr/>
        <p:txBody>
          <a:bodyPr/>
          <a:lstStyle/>
          <a:p>
            <a:pPr eaLnBrk="1" hangingPunct="1">
              <a:lnSpc>
                <a:spcPct val="90000"/>
              </a:lnSpc>
              <a:buFont typeface="Wingdings" pitchFamily="2" charset="2"/>
              <a:buChar char="Ø"/>
              <a:defRPr/>
            </a:pPr>
            <a:r>
              <a:rPr lang="en-US" sz="2400" smtClean="0">
                <a:latin typeface="Times New Roman" pitchFamily="18" charset="0"/>
              </a:rPr>
              <a:t>Toxic corrosive chemicals, fire explosions and personnel falling into accident are major health and safety hazards encountered in the operations of chemical and pharmaceutical industries.</a:t>
            </a:r>
          </a:p>
          <a:p>
            <a:pPr eaLnBrk="1" hangingPunct="1">
              <a:lnSpc>
                <a:spcPct val="90000"/>
              </a:lnSpc>
              <a:buFont typeface="Wingdings" pitchFamily="2" charset="2"/>
              <a:buNone/>
              <a:defRPr/>
            </a:pPr>
            <a:endParaRPr lang="en-US" sz="2400" smtClean="0">
              <a:latin typeface="Times New Roman" pitchFamily="18" charset="0"/>
            </a:endParaRPr>
          </a:p>
          <a:p>
            <a:pPr eaLnBrk="1" hangingPunct="1">
              <a:lnSpc>
                <a:spcPct val="90000"/>
              </a:lnSpc>
              <a:buFont typeface="Wingdings" pitchFamily="2" charset="2"/>
              <a:buChar char="Ø"/>
              <a:defRPr/>
            </a:pPr>
            <a:r>
              <a:rPr lang="en-US" sz="2400" smtClean="0">
                <a:latin typeface="Times New Roman" pitchFamily="18" charset="0"/>
              </a:rPr>
              <a:t>Identification of hazards and employing protective measures to control the hazards are important to protect the people from their consequences.</a:t>
            </a:r>
          </a:p>
          <a:p>
            <a:pPr eaLnBrk="1" hangingPunct="1">
              <a:lnSpc>
                <a:spcPct val="90000"/>
              </a:lnSpc>
              <a:buFont typeface="Wingdings" pitchFamily="2" charset="2"/>
              <a:buNone/>
              <a:defRPr/>
            </a:pPr>
            <a:endParaRPr lang="en-US" sz="2400" smtClean="0">
              <a:latin typeface="Times New Roman" pitchFamily="18" charset="0"/>
            </a:endParaRPr>
          </a:p>
        </p:txBody>
      </p:sp>
      <p:sp>
        <p:nvSpPr>
          <p:cNvPr id="3" name="Date Placeholder 2"/>
          <p:cNvSpPr>
            <a:spLocks noGrp="1"/>
          </p:cNvSpPr>
          <p:nvPr>
            <p:ph type="dt" sz="half" idx="12"/>
          </p:nvPr>
        </p:nvSpPr>
        <p:spPr/>
        <p:txBody>
          <a:bodyPr/>
          <a:lstStyle/>
          <a:p>
            <a:pPr>
              <a:defRPr/>
            </a:pPr>
            <a:endParaRPr lang="en-US" dirty="0"/>
          </a:p>
        </p:txBody>
      </p:sp>
      <p:sp>
        <p:nvSpPr>
          <p:cNvPr id="4" name="Slide Number Placeholder 3"/>
          <p:cNvSpPr>
            <a:spLocks noGrp="1"/>
          </p:cNvSpPr>
          <p:nvPr>
            <p:ph type="sldNum" sz="quarter" idx="11"/>
          </p:nvPr>
        </p:nvSpPr>
        <p:spPr/>
        <p:txBody>
          <a:bodyPr/>
          <a:lstStyle/>
          <a:p>
            <a:pPr>
              <a:defRPr/>
            </a:pPr>
            <a:fld id="{19CA5867-30B0-47E9-8046-18FF1716E691}" type="slidenum">
              <a:rPr lang="en-US" smtClean="0"/>
              <a:pPr>
                <a:defRPr/>
              </a:pPr>
              <a:t>2</a:t>
            </a:fld>
            <a:endParaRPr lang="en-US"/>
          </a:p>
        </p:txBody>
      </p:sp>
      <p:sp>
        <p:nvSpPr>
          <p:cNvPr id="5" name="Footer Placeholder 4"/>
          <p:cNvSpPr>
            <a:spLocks noGrp="1"/>
          </p:cNvSpPr>
          <p:nvPr>
            <p:ph type="ftr" sz="quarter" idx="10"/>
          </p:nvPr>
        </p:nvSpPr>
        <p:spPr/>
        <p:txBody>
          <a:bodyPr/>
          <a:lstStyle/>
          <a:p>
            <a:pPr>
              <a:defRPr/>
            </a:pP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941387"/>
          </a:xfrm>
        </p:spPr>
        <p:txBody>
          <a:bodyPr/>
          <a:lstStyle/>
          <a:p>
            <a:pPr eaLnBrk="1" hangingPunct="1">
              <a:defRPr/>
            </a:pPr>
            <a:r>
              <a:rPr lang="en-US" sz="2400" u="sng" dirty="0" smtClean="0">
                <a:latin typeface="Times New Roman" pitchFamily="18" charset="0"/>
                <a:cs typeface="Times New Roman" pitchFamily="18" charset="0"/>
              </a:rPr>
              <a:t>SOURCES OF CHEMICAL HAZARDS</a:t>
            </a:r>
          </a:p>
        </p:txBody>
      </p:sp>
      <p:sp>
        <p:nvSpPr>
          <p:cNvPr id="3" name="Content Placeholder 2"/>
          <p:cNvSpPr>
            <a:spLocks noGrp="1"/>
          </p:cNvSpPr>
          <p:nvPr>
            <p:ph idx="1"/>
          </p:nvPr>
        </p:nvSpPr>
        <p:spPr>
          <a:xfrm>
            <a:off x="457200" y="1295400"/>
            <a:ext cx="8229600" cy="4835525"/>
          </a:xfrm>
        </p:spPr>
        <p:txBody>
          <a:bodyPr>
            <a:normAutofit lnSpcReduction="10000"/>
          </a:bodyPr>
          <a:lstStyle/>
          <a:p>
            <a:pPr eaLnBrk="1" hangingPunct="1">
              <a:defRPr/>
            </a:pPr>
            <a:r>
              <a:rPr lang="en-US" sz="2400" dirty="0" smtClean="0">
                <a:solidFill>
                  <a:srgbClr val="92D050"/>
                </a:solidFill>
                <a:latin typeface="Times New Roman" pitchFamily="18" charset="0"/>
                <a:cs typeface="Times New Roman" pitchFamily="18" charset="0"/>
              </a:rPr>
              <a:t>AIR BORN TOXICS</a:t>
            </a:r>
          </a:p>
          <a:p>
            <a:pPr eaLnBrk="1" hangingPunct="1">
              <a:buFont typeface="Wingdings" pitchFamily="2" charset="2"/>
              <a:buNone/>
              <a:defRPr/>
            </a:pPr>
            <a:r>
              <a:rPr lang="en-US" sz="2400" dirty="0" smtClean="0">
                <a:solidFill>
                  <a:srgbClr val="00B0F0"/>
                </a:solidFill>
                <a:latin typeface="Times New Roman" pitchFamily="18" charset="0"/>
                <a:cs typeface="Times New Roman" pitchFamily="18" charset="0"/>
              </a:rPr>
              <a:t>Irritants</a:t>
            </a:r>
          </a:p>
          <a:p>
            <a:pPr eaLnBrk="1" hangingPunct="1">
              <a:buFont typeface="Wingdings" pitchFamily="2" charset="2"/>
              <a:buNone/>
              <a:defRPr/>
            </a:pPr>
            <a:r>
              <a:rPr lang="en-US" sz="2400" dirty="0" err="1" smtClean="0">
                <a:latin typeface="Times New Roman" pitchFamily="18" charset="0"/>
                <a:cs typeface="Times New Roman" pitchFamily="18" charset="0"/>
              </a:rPr>
              <a:t>Ipecac,podophyllumetc</a:t>
            </a:r>
            <a:r>
              <a:rPr lang="en-US" sz="2400" dirty="0" smtClean="0">
                <a:latin typeface="Times New Roman" pitchFamily="18" charset="0"/>
                <a:cs typeface="Times New Roman" pitchFamily="18" charset="0"/>
              </a:rPr>
              <a:t> .,.</a:t>
            </a:r>
          </a:p>
          <a:p>
            <a:pPr eaLnBrk="1" hangingPunct="1">
              <a:buFont typeface="Wingdings" pitchFamily="2" charset="2"/>
              <a:buNone/>
              <a:defRPr/>
            </a:pPr>
            <a:r>
              <a:rPr lang="en-US" sz="2400" dirty="0" err="1" smtClean="0">
                <a:solidFill>
                  <a:srgbClr val="00B0F0"/>
                </a:solidFill>
                <a:latin typeface="Times New Roman" pitchFamily="18" charset="0"/>
                <a:cs typeface="Times New Roman" pitchFamily="18" charset="0"/>
              </a:rPr>
              <a:t>Asphyxiants</a:t>
            </a:r>
            <a:endParaRPr lang="en-US" sz="2400" dirty="0" smtClean="0">
              <a:solidFill>
                <a:srgbClr val="00B0F0"/>
              </a:solidFill>
              <a:latin typeface="Times New Roman" pitchFamily="18" charset="0"/>
              <a:cs typeface="Times New Roman" pitchFamily="18" charset="0"/>
            </a:endParaRPr>
          </a:p>
          <a:p>
            <a:pPr eaLnBrk="1" hangingPunct="1">
              <a:buFont typeface="Wingdings" pitchFamily="2" charset="2"/>
              <a:buNone/>
              <a:defRPr/>
            </a:pPr>
            <a:r>
              <a:rPr lang="en-US" sz="2400" dirty="0" err="1" smtClean="0">
                <a:latin typeface="Times New Roman" pitchFamily="18" charset="0"/>
                <a:cs typeface="Times New Roman" pitchFamily="18" charset="0"/>
              </a:rPr>
              <a:t>Carbondioxide</a:t>
            </a:r>
            <a:r>
              <a:rPr lang="en-US" sz="2400" dirty="0" smtClean="0">
                <a:latin typeface="Times New Roman" pitchFamily="18" charset="0"/>
                <a:cs typeface="Times New Roman" pitchFamily="18" charset="0"/>
              </a:rPr>
              <a:t>, monoxide, methane, ethane, hydrogen cyanide,</a:t>
            </a:r>
          </a:p>
          <a:p>
            <a:pPr eaLnBrk="1" hangingPunct="1">
              <a:buFont typeface="Wingdings" pitchFamily="2" charset="2"/>
              <a:buNone/>
              <a:defRPr/>
            </a:pPr>
            <a:r>
              <a:rPr lang="en-US" sz="2400" dirty="0" smtClean="0">
                <a:latin typeface="Times New Roman" pitchFamily="18" charset="0"/>
                <a:cs typeface="Times New Roman" pitchFamily="18" charset="0"/>
              </a:rPr>
              <a:t>hydrogen </a:t>
            </a:r>
            <a:r>
              <a:rPr lang="en-US" sz="2400" dirty="0" err="1" smtClean="0">
                <a:latin typeface="Times New Roman" pitchFamily="18" charset="0"/>
                <a:cs typeface="Times New Roman" pitchFamily="18" charset="0"/>
              </a:rPr>
              <a:t>sulphide</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helium,nitrogen</a:t>
            </a:r>
            <a:r>
              <a:rPr lang="en-US" sz="2400" dirty="0" smtClean="0">
                <a:latin typeface="Times New Roman" pitchFamily="18" charset="0"/>
                <a:cs typeface="Times New Roman" pitchFamily="18" charset="0"/>
              </a:rPr>
              <a:t> etc.,.</a:t>
            </a:r>
          </a:p>
          <a:p>
            <a:pPr eaLnBrk="1" hangingPunct="1">
              <a:buFont typeface="Wingdings" pitchFamily="2" charset="2"/>
              <a:buNone/>
              <a:defRPr/>
            </a:pPr>
            <a:r>
              <a:rPr lang="en-US" sz="2400" dirty="0" smtClean="0">
                <a:solidFill>
                  <a:srgbClr val="00B0F0"/>
                </a:solidFill>
                <a:latin typeface="Times New Roman" pitchFamily="18" charset="0"/>
                <a:cs typeface="Times New Roman" pitchFamily="18" charset="0"/>
              </a:rPr>
              <a:t>Narcotics/</a:t>
            </a:r>
            <a:r>
              <a:rPr lang="en-US" sz="2400" dirty="0" err="1" smtClean="0">
                <a:solidFill>
                  <a:srgbClr val="00B0F0"/>
                </a:solidFill>
                <a:latin typeface="Times New Roman" pitchFamily="18" charset="0"/>
                <a:cs typeface="Times New Roman" pitchFamily="18" charset="0"/>
              </a:rPr>
              <a:t>anaesthetics</a:t>
            </a:r>
            <a:endParaRPr lang="en-US" sz="2400" dirty="0" smtClean="0">
              <a:solidFill>
                <a:srgbClr val="00B0F0"/>
              </a:solidFill>
              <a:latin typeface="Times New Roman" pitchFamily="18" charset="0"/>
              <a:cs typeface="Times New Roman" pitchFamily="18" charset="0"/>
            </a:endParaRPr>
          </a:p>
          <a:p>
            <a:pPr eaLnBrk="1" hangingPunct="1">
              <a:buFont typeface="Wingdings" pitchFamily="2" charset="2"/>
              <a:buNone/>
              <a:defRPr/>
            </a:pPr>
            <a:r>
              <a:rPr lang="en-US" sz="2400" dirty="0" smtClean="0">
                <a:latin typeface="Times New Roman" pitchFamily="18" charset="0"/>
                <a:cs typeface="Times New Roman" pitchFamily="18" charset="0"/>
              </a:rPr>
              <a:t>Acetone, ether, chloroform, methyl-ethyl </a:t>
            </a:r>
            <a:r>
              <a:rPr lang="en-US" sz="2400" dirty="0" err="1" smtClean="0">
                <a:latin typeface="Times New Roman" pitchFamily="18" charset="0"/>
                <a:cs typeface="Times New Roman" pitchFamily="18" charset="0"/>
              </a:rPr>
              <a:t>ketone</a:t>
            </a:r>
            <a:r>
              <a:rPr lang="en-US" sz="2400" dirty="0" smtClean="0">
                <a:latin typeface="Times New Roman" pitchFamily="18" charset="0"/>
                <a:cs typeface="Times New Roman" pitchFamily="18" charset="0"/>
              </a:rPr>
              <a:t> etc.,.</a:t>
            </a:r>
          </a:p>
          <a:p>
            <a:pPr eaLnBrk="1" hangingPunct="1">
              <a:defRPr/>
            </a:pPr>
            <a:r>
              <a:rPr lang="en-US" sz="2400" dirty="0" smtClean="0">
                <a:solidFill>
                  <a:srgbClr val="92D050"/>
                </a:solidFill>
                <a:latin typeface="Times New Roman" pitchFamily="18" charset="0"/>
                <a:cs typeface="Times New Roman" pitchFamily="18" charset="0"/>
              </a:rPr>
              <a:t>CARCINOGENS</a:t>
            </a:r>
          </a:p>
          <a:p>
            <a:pPr eaLnBrk="1" hangingPunct="1">
              <a:buFont typeface="Wingdings" pitchFamily="2" charset="2"/>
              <a:buNone/>
              <a:defRPr/>
            </a:pPr>
            <a:r>
              <a:rPr lang="en-US" sz="2400" dirty="0" err="1" smtClean="0">
                <a:latin typeface="Times New Roman" pitchFamily="18" charset="0"/>
                <a:cs typeface="Times New Roman" pitchFamily="18" charset="0"/>
              </a:rPr>
              <a:t>Coaltar</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cresote</a:t>
            </a:r>
            <a:r>
              <a:rPr lang="en-US" sz="2400" dirty="0" smtClean="0">
                <a:latin typeface="Times New Roman" pitchFamily="18" charset="0"/>
                <a:cs typeface="Times New Roman" pitchFamily="18" charset="0"/>
              </a:rPr>
              <a:t> oil, </a:t>
            </a:r>
            <a:r>
              <a:rPr lang="en-US" sz="2400" dirty="0" err="1" smtClean="0">
                <a:latin typeface="Times New Roman" pitchFamily="18" charset="0"/>
                <a:cs typeface="Times New Roman" pitchFamily="18" charset="0"/>
              </a:rPr>
              <a:t>anthracene</a:t>
            </a:r>
            <a:r>
              <a:rPr lang="en-US" sz="2400" dirty="0" smtClean="0">
                <a:latin typeface="Times New Roman" pitchFamily="18" charset="0"/>
                <a:cs typeface="Times New Roman" pitchFamily="18" charset="0"/>
              </a:rPr>
              <a:t> oil, </a:t>
            </a:r>
            <a:r>
              <a:rPr lang="en-US" sz="2400" dirty="0" err="1" smtClean="0">
                <a:latin typeface="Times New Roman" pitchFamily="18" charset="0"/>
                <a:cs typeface="Times New Roman" pitchFamily="18" charset="0"/>
              </a:rPr>
              <a:t>parafin</a:t>
            </a:r>
            <a:r>
              <a:rPr lang="en-US" sz="2400" dirty="0" smtClean="0">
                <a:latin typeface="Times New Roman" pitchFamily="18" charset="0"/>
                <a:cs typeface="Times New Roman" pitchFamily="18" charset="0"/>
              </a:rPr>
              <a:t> oils, chromium, </a:t>
            </a:r>
          </a:p>
          <a:p>
            <a:pPr eaLnBrk="1" hangingPunct="1">
              <a:buFont typeface="Wingdings" pitchFamily="2" charset="2"/>
              <a:buNone/>
              <a:defRPr/>
            </a:pPr>
            <a:r>
              <a:rPr lang="en-US" sz="2400" dirty="0" smtClean="0">
                <a:latin typeface="Times New Roman" pitchFamily="18" charset="0"/>
                <a:cs typeface="Times New Roman" pitchFamily="18" charset="0"/>
              </a:rPr>
              <a:t>nickel, cobalt etc.,.</a:t>
            </a:r>
          </a:p>
        </p:txBody>
      </p:sp>
      <p:sp>
        <p:nvSpPr>
          <p:cNvPr id="4" name="Date Placeholder 3"/>
          <p:cNvSpPr>
            <a:spLocks noGrp="1"/>
          </p:cNvSpPr>
          <p:nvPr>
            <p:ph type="dt" sz="half" idx="12"/>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19CA5867-30B0-47E9-8046-18FF1716E691}" type="slidenum">
              <a:rPr lang="en-US" smtClean="0"/>
              <a:pPr>
                <a:defRPr/>
              </a:pPr>
              <a:t>20</a:t>
            </a:fld>
            <a:endParaRPr lang="en-US"/>
          </a:p>
        </p:txBody>
      </p:sp>
      <p:sp>
        <p:nvSpPr>
          <p:cNvPr id="6" name="Footer Placeholder 5"/>
          <p:cNvSpPr>
            <a:spLocks noGrp="1"/>
          </p:cNvSpPr>
          <p:nvPr>
            <p:ph type="ftr" sz="quarter" idx="10"/>
          </p:nvPr>
        </p:nvSpPr>
        <p:spPr/>
        <p:txBody>
          <a:bodyPr/>
          <a:lstStyle/>
          <a:p>
            <a:pPr>
              <a:defRPr/>
            </a:pP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p:cNvSpPr>
          <p:nvPr>
            <p:ph type="title"/>
          </p:nvPr>
        </p:nvSpPr>
        <p:spPr/>
        <p:txBody>
          <a:bodyPr/>
          <a:lstStyle/>
          <a:p>
            <a:pPr eaLnBrk="1" hangingPunct="1"/>
            <a:r>
              <a:rPr lang="en-US" b="1" smtClean="0">
                <a:solidFill>
                  <a:srgbClr val="FFCC00"/>
                </a:solidFill>
              </a:rPr>
              <a:t>Heavy Metals</a:t>
            </a:r>
          </a:p>
        </p:txBody>
      </p:sp>
      <p:sp>
        <p:nvSpPr>
          <p:cNvPr id="15363" name="Rectangle 3"/>
          <p:cNvSpPr>
            <a:spLocks noGrp="1"/>
          </p:cNvSpPr>
          <p:nvPr>
            <p:ph type="body" idx="1"/>
          </p:nvPr>
        </p:nvSpPr>
        <p:spPr/>
        <p:txBody>
          <a:bodyPr/>
          <a:lstStyle/>
          <a:p>
            <a:pPr algn="just" eaLnBrk="1" hangingPunct="1"/>
            <a:r>
              <a:rPr lang="en-US" sz="2700" smtClean="0">
                <a:latin typeface="Times New Roman" pitchFamily="18" charset="0"/>
              </a:rPr>
              <a:t>Metals comprise three-fourths of the elements in the periodic table.</a:t>
            </a:r>
          </a:p>
          <a:p>
            <a:pPr algn="just" eaLnBrk="1" hangingPunct="1"/>
            <a:endParaRPr lang="en-US" sz="1300" smtClean="0">
              <a:latin typeface="Times New Roman" pitchFamily="18" charset="0"/>
            </a:endParaRPr>
          </a:p>
          <a:p>
            <a:pPr algn="just" eaLnBrk="1" hangingPunct="1"/>
            <a:r>
              <a:rPr lang="en-US" sz="2700" smtClean="0">
                <a:latin typeface="Times New Roman" pitchFamily="18" charset="0"/>
              </a:rPr>
              <a:t>A few of the metals are essential for life. Most of the known metals are quite toxic to living organisms when present in excess. </a:t>
            </a:r>
          </a:p>
          <a:p>
            <a:pPr eaLnBrk="1" hangingPunct="1"/>
            <a:endParaRPr lang="en-US" smtClean="0"/>
          </a:p>
        </p:txBody>
      </p:sp>
      <p:sp>
        <p:nvSpPr>
          <p:cNvPr id="4" name="Date Placeholder 3"/>
          <p:cNvSpPr>
            <a:spLocks noGrp="1"/>
          </p:cNvSpPr>
          <p:nvPr>
            <p:ph type="dt" sz="half" idx="12"/>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19CA5867-30B0-47E9-8046-18FF1716E691}" type="slidenum">
              <a:rPr lang="en-US" smtClean="0"/>
              <a:pPr>
                <a:defRPr/>
              </a:pPr>
              <a:t>21</a:t>
            </a:fld>
            <a:endParaRPr lang="en-US"/>
          </a:p>
        </p:txBody>
      </p:sp>
      <p:sp>
        <p:nvSpPr>
          <p:cNvPr id="6" name="Footer Placeholder 5"/>
          <p:cNvSpPr>
            <a:spLocks noGrp="1"/>
          </p:cNvSpPr>
          <p:nvPr>
            <p:ph type="ftr" sz="quarter" idx="10"/>
          </p:nvPr>
        </p:nvSpPr>
        <p:spPr/>
        <p:txBody>
          <a:bodyPr/>
          <a:lstStyle/>
          <a:p>
            <a:pPr>
              <a:defRPr/>
            </a:pP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18" name="Rectangle 22"/>
          <p:cNvSpPr>
            <a:spLocks noGrp="1"/>
          </p:cNvSpPr>
          <p:nvPr>
            <p:ph type="title"/>
          </p:nvPr>
        </p:nvSpPr>
        <p:spPr>
          <a:xfrm>
            <a:off x="457200" y="188913"/>
            <a:ext cx="8229600" cy="1143000"/>
          </a:xfrm>
        </p:spPr>
        <p:txBody>
          <a:bodyPr/>
          <a:lstStyle/>
          <a:p>
            <a:pPr eaLnBrk="1" hangingPunct="1">
              <a:defRPr/>
            </a:pPr>
            <a:r>
              <a:rPr lang="en-US" b="1" smtClean="0">
                <a:solidFill>
                  <a:srgbClr val="FFCC00"/>
                </a:solidFill>
                <a:cs typeface="Arial" charset="0"/>
              </a:rPr>
              <a:t>Exposure to Heavy Metals</a:t>
            </a:r>
          </a:p>
        </p:txBody>
      </p:sp>
      <p:pic>
        <p:nvPicPr>
          <p:cNvPr id="154634" name="Rectangle 154633" descr="heavy metals contamination"/>
          <p:cNvPicPr>
            <a:picLocks noChangeArrowheads="1"/>
          </p:cNvPicPr>
          <p:nvPr/>
        </p:nvPicPr>
        <p:blipFill>
          <a:blip r:embed="rId4"/>
          <a:srcRect/>
          <a:stretch>
            <a:fillRect/>
          </a:stretch>
        </p:blipFill>
        <p:spPr bwMode="auto">
          <a:xfrm>
            <a:off x="6143625" y="4000500"/>
            <a:ext cx="2232025" cy="2232025"/>
          </a:xfrm>
          <a:prstGeom prst="rect">
            <a:avLst/>
          </a:prstGeom>
          <a:ln>
            <a:noFill/>
          </a:ln>
          <a:effectLst>
            <a:outerShdw blurRad="292100" dist="139700" dir="2700000" algn="tl" rotWithShape="0">
              <a:srgbClr val="333333">
                <a:alpha val="65000"/>
              </a:srgbClr>
            </a:outerShdw>
          </a:effectLst>
        </p:spPr>
      </p:pic>
      <p:pic>
        <p:nvPicPr>
          <p:cNvPr id="154637" name="Picture 5"/>
          <p:cNvPicPr>
            <a:picLocks noChangeArrowheads="1"/>
          </p:cNvPicPr>
          <p:nvPr/>
        </p:nvPicPr>
        <p:blipFill>
          <a:blip r:embed="rId5"/>
          <a:srcRect/>
          <a:stretch>
            <a:fillRect/>
          </a:stretch>
        </p:blipFill>
        <p:spPr bwMode="auto">
          <a:xfrm>
            <a:off x="3225930" y="1300080"/>
            <a:ext cx="2232025" cy="2233612"/>
          </a:xfrm>
          <a:prstGeom prst="rect">
            <a:avLst/>
          </a:prstGeom>
          <a:ln>
            <a:noFill/>
          </a:ln>
          <a:effectLst>
            <a:outerShdw blurRad="292100" dist="139700" dir="2700000" algn="tl" rotWithShape="0">
              <a:srgbClr val="333333">
                <a:alpha val="65000"/>
              </a:srgbClr>
            </a:outerShdw>
          </a:effectLst>
        </p:spPr>
      </p:pic>
      <p:pic>
        <p:nvPicPr>
          <p:cNvPr id="154641" name="Rectangle 154640" descr="chimney smoke"/>
          <p:cNvPicPr>
            <a:picLocks noChangeAspect="1" noChangeArrowheads="1"/>
          </p:cNvPicPr>
          <p:nvPr/>
        </p:nvPicPr>
        <p:blipFill>
          <a:blip r:embed="rId6"/>
          <a:srcRect/>
          <a:stretch>
            <a:fillRect/>
          </a:stretch>
        </p:blipFill>
        <p:spPr bwMode="auto">
          <a:xfrm>
            <a:off x="2214563" y="3929063"/>
            <a:ext cx="2232025" cy="217963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54643" name="Picture 9"/>
          <p:cNvSpPr>
            <a:spLocks noChangeArrowheads="1"/>
          </p:cNvSpPr>
          <p:nvPr/>
        </p:nvSpPr>
        <p:spPr bwMode="auto">
          <a:xfrm>
            <a:off x="1427662" y="5502657"/>
            <a:ext cx="2971983" cy="380789"/>
          </a:xfrm>
          <a:prstGeom prst="roundRect">
            <a:avLst>
              <a:gd name="adj" fmla="val 16667"/>
            </a:avLst>
          </a:prstGeom>
          <a:ln>
            <a:headEnd type="none" w="med" len="med"/>
            <a:tailEnd type="none" w="med" len="med"/>
          </a:ln>
        </p:spPr>
        <p:style>
          <a:lnRef idx="1">
            <a:schemeClr val="accent1"/>
          </a:lnRef>
          <a:fillRef idx="3">
            <a:schemeClr val="accent1"/>
          </a:fillRef>
          <a:effectRef idx="3">
            <a:schemeClr val="accent1"/>
          </a:effectRef>
          <a:fontRef idx="minor">
            <a:schemeClr val="lt1"/>
          </a:fontRef>
        </p:style>
        <p:txBody>
          <a:bodyPr wrap="none" anchor="ctr"/>
          <a:lstStyle/>
          <a:p>
            <a:pPr algn="ctr">
              <a:spcBef>
                <a:spcPct val="20000"/>
              </a:spcBef>
              <a:buClr>
                <a:schemeClr val="tx1">
                  <a:alpha val="100000"/>
                </a:schemeClr>
              </a:buClr>
              <a:buSzPct val="80000"/>
              <a:buFont typeface="Wingdings"/>
              <a:buNone/>
              <a:defRPr/>
            </a:pPr>
            <a:r>
              <a:rPr lang="en-US" sz="2400" b="1" dirty="0">
                <a:solidFill>
                  <a:schemeClr val="bg1">
                    <a:alpha val="100000"/>
                  </a:schemeClr>
                </a:solidFill>
                <a:latin typeface="Garamond"/>
                <a:cs typeface="Arial"/>
              </a:rPr>
              <a:t>Breathing vapors</a:t>
            </a:r>
            <a:endParaRPr lang="en-US" sz="2400" dirty="0">
              <a:solidFill>
                <a:schemeClr val="bg1">
                  <a:alpha val="100000"/>
                </a:schemeClr>
              </a:solidFill>
              <a:latin typeface="Garamond"/>
              <a:cs typeface="Arial"/>
            </a:endParaRPr>
          </a:p>
        </p:txBody>
      </p:sp>
      <p:sp>
        <p:nvSpPr>
          <p:cNvPr id="17035" name="Picture 32"/>
          <p:cNvSpPr>
            <a:spLocks noChangeArrowheads="1"/>
          </p:cNvSpPr>
          <p:nvPr/>
        </p:nvSpPr>
        <p:spPr bwMode="auto">
          <a:xfrm>
            <a:off x="4744760" y="4341136"/>
            <a:ext cx="3962155" cy="379212"/>
          </a:xfrm>
          <a:prstGeom prst="roundRect">
            <a:avLst>
              <a:gd name="adj" fmla="val 16667"/>
            </a:avLst>
          </a:prstGeom>
          <a:ln>
            <a:headEnd type="none" w="med" len="med"/>
            <a:tailEnd type="none" w="med" len="med"/>
          </a:ln>
        </p:spPr>
        <p:style>
          <a:lnRef idx="1">
            <a:schemeClr val="accent1"/>
          </a:lnRef>
          <a:fillRef idx="3">
            <a:schemeClr val="accent1"/>
          </a:fillRef>
          <a:effectRef idx="3">
            <a:schemeClr val="accent1"/>
          </a:effectRef>
          <a:fontRef idx="minor">
            <a:schemeClr val="lt1"/>
          </a:fontRef>
        </p:style>
        <p:txBody>
          <a:bodyPr wrap="none" anchor="ctr"/>
          <a:lstStyle/>
          <a:p>
            <a:pPr algn="ctr">
              <a:spcBef>
                <a:spcPct val="20000"/>
              </a:spcBef>
              <a:buClr>
                <a:schemeClr val="tx1">
                  <a:alpha val="100000"/>
                </a:schemeClr>
              </a:buClr>
              <a:buSzPct val="80000"/>
              <a:defRPr/>
            </a:pPr>
            <a:r>
              <a:rPr lang="en-US" sz="2400" b="1" dirty="0">
                <a:solidFill>
                  <a:schemeClr val="bg1">
                    <a:alpha val="100000"/>
                  </a:schemeClr>
                </a:solidFill>
                <a:latin typeface="Garamond"/>
                <a:cs typeface="Arial"/>
              </a:rPr>
              <a:t>Industrial Activities &amp; Waste</a:t>
            </a:r>
          </a:p>
        </p:txBody>
      </p:sp>
      <p:sp>
        <p:nvSpPr>
          <p:cNvPr id="154640" name="Picture 7"/>
          <p:cNvSpPr>
            <a:spLocks noChangeArrowheads="1"/>
          </p:cNvSpPr>
          <p:nvPr/>
        </p:nvSpPr>
        <p:spPr bwMode="auto">
          <a:xfrm>
            <a:off x="3334563" y="3536436"/>
            <a:ext cx="2820393" cy="381550"/>
          </a:xfrm>
          <a:prstGeom prst="roundRect">
            <a:avLst>
              <a:gd name="adj" fmla="val 16667"/>
            </a:avLst>
          </a:prstGeom>
          <a:ln>
            <a:headEnd type="none" w="med" len="med"/>
            <a:tailEnd type="none" w="med" len="med"/>
          </a:ln>
        </p:spPr>
        <p:style>
          <a:lnRef idx="1">
            <a:schemeClr val="accent1"/>
          </a:lnRef>
          <a:fillRef idx="3">
            <a:schemeClr val="accent1"/>
          </a:fillRef>
          <a:effectRef idx="3">
            <a:schemeClr val="accent1"/>
          </a:effectRef>
          <a:fontRef idx="minor">
            <a:schemeClr val="lt1"/>
          </a:fontRef>
        </p:style>
        <p:txBody>
          <a:bodyPr wrap="none" anchor="ctr"/>
          <a:lstStyle/>
          <a:p>
            <a:pPr algn="ctr">
              <a:defRPr/>
            </a:pPr>
            <a:r>
              <a:rPr lang="en-US" sz="2400" b="1" dirty="0">
                <a:solidFill>
                  <a:schemeClr val="bg1">
                    <a:alpha val="100000"/>
                  </a:schemeClr>
                </a:solidFill>
                <a:latin typeface="Garamond"/>
                <a:cs typeface="Arial"/>
              </a:rPr>
              <a:t>Contaminated Solis</a:t>
            </a:r>
            <a:endParaRPr lang="en-US" dirty="0">
              <a:solidFill>
                <a:schemeClr val="tx1"/>
              </a:solidFill>
            </a:endParaRPr>
          </a:p>
        </p:txBody>
      </p:sp>
      <p:sp>
        <p:nvSpPr>
          <p:cNvPr id="12" name="Date Placeholder 11"/>
          <p:cNvSpPr>
            <a:spLocks noGrp="1"/>
          </p:cNvSpPr>
          <p:nvPr>
            <p:ph type="dt" sz="half" idx="12"/>
          </p:nvPr>
        </p:nvSpPr>
        <p:spPr/>
        <p:txBody>
          <a:bodyPr/>
          <a:lstStyle/>
          <a:p>
            <a:pPr>
              <a:defRPr/>
            </a:pPr>
            <a:endParaRPr lang="en-US" dirty="0"/>
          </a:p>
        </p:txBody>
      </p:sp>
      <p:sp>
        <p:nvSpPr>
          <p:cNvPr id="13" name="Slide Number Placeholder 12"/>
          <p:cNvSpPr>
            <a:spLocks noGrp="1"/>
          </p:cNvSpPr>
          <p:nvPr>
            <p:ph type="sldNum" sz="quarter" idx="11"/>
          </p:nvPr>
        </p:nvSpPr>
        <p:spPr/>
        <p:txBody>
          <a:bodyPr/>
          <a:lstStyle/>
          <a:p>
            <a:pPr>
              <a:defRPr/>
            </a:pPr>
            <a:fld id="{DD8D162F-C92B-451A-988A-3CC1C0F87D35}" type="slidenum">
              <a:rPr lang="en-US" smtClean="0"/>
              <a:pPr>
                <a:defRPr/>
              </a:pPr>
              <a:t>22</a:t>
            </a:fld>
            <a:endParaRPr lang="en-US" dirty="0"/>
          </a:p>
        </p:txBody>
      </p:sp>
      <p:sp>
        <p:nvSpPr>
          <p:cNvPr id="14" name="Footer Placeholder 13"/>
          <p:cNvSpPr>
            <a:spLocks noGrp="1"/>
          </p:cNvSpPr>
          <p:nvPr>
            <p:ph type="ftr" sz="quarter" idx="10"/>
          </p:nvPr>
        </p:nvSpPr>
        <p:spPr/>
        <p:txBody>
          <a:bodyPr/>
          <a:lstStyle/>
          <a:p>
            <a:pPr>
              <a:defRPr/>
            </a:pPr>
            <a:r>
              <a:rPr lang="en-US" dirty="0" smtClean="0"/>
              <a:t>.</a:t>
            </a:r>
            <a:endParaRPr lang="en-US" dirty="0"/>
          </a:p>
        </p:txBody>
      </p:sp>
    </p:spTree>
    <p:custDataLst>
      <p:tags r:id="rId1"/>
    </p:custData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p:cNvSpPr>
          <p:nvPr>
            <p:ph type="title"/>
          </p:nvPr>
        </p:nvSpPr>
        <p:spPr/>
        <p:txBody>
          <a:bodyPr>
            <a:normAutofit fontScale="90000"/>
          </a:bodyPr>
          <a:lstStyle/>
          <a:p>
            <a:pPr eaLnBrk="1" hangingPunct="1"/>
            <a:r>
              <a:rPr lang="en-US" sz="4600" b="1" smtClean="0">
                <a:solidFill>
                  <a:srgbClr val="FFCC00"/>
                </a:solidFill>
                <a:cs typeface="Arial" pitchFamily="34" charset="0"/>
              </a:rPr>
              <a:t>Mechanisms of Heavy Metals Toxicities</a:t>
            </a:r>
          </a:p>
        </p:txBody>
      </p:sp>
      <p:sp>
        <p:nvSpPr>
          <p:cNvPr id="17411" name="Rectangle 3"/>
          <p:cNvSpPr>
            <a:spLocks noGrp="1"/>
          </p:cNvSpPr>
          <p:nvPr>
            <p:ph type="body" idx="1"/>
          </p:nvPr>
        </p:nvSpPr>
        <p:spPr/>
        <p:txBody>
          <a:bodyPr>
            <a:normAutofit/>
          </a:bodyPr>
          <a:lstStyle/>
          <a:p>
            <a:pPr eaLnBrk="1" hangingPunct="1">
              <a:lnSpc>
                <a:spcPct val="90000"/>
              </a:lnSpc>
            </a:pPr>
            <a:r>
              <a:rPr lang="en-US" dirty="0" smtClean="0"/>
              <a:t>Inhibition of </a:t>
            </a:r>
            <a:r>
              <a:rPr lang="en-US" dirty="0" err="1" smtClean="0"/>
              <a:t>heme</a:t>
            </a:r>
            <a:r>
              <a:rPr lang="en-US" dirty="0" smtClean="0"/>
              <a:t> biosynthesis, </a:t>
            </a:r>
            <a:r>
              <a:rPr lang="en-US" dirty="0" err="1" smtClean="0"/>
              <a:t>heme</a:t>
            </a:r>
            <a:r>
              <a:rPr lang="en-US" dirty="0" smtClean="0"/>
              <a:t> is the essential structural component of hemoglobin, </a:t>
            </a:r>
            <a:r>
              <a:rPr lang="en-US" dirty="0" err="1" smtClean="0"/>
              <a:t>myoglobin</a:t>
            </a:r>
            <a:r>
              <a:rPr lang="en-US" dirty="0" smtClean="0"/>
              <a:t> and </a:t>
            </a:r>
            <a:r>
              <a:rPr lang="en-US" dirty="0" err="1" smtClean="0"/>
              <a:t>cytochromes</a:t>
            </a:r>
            <a:r>
              <a:rPr lang="en-US" dirty="0" smtClean="0"/>
              <a:t> (</a:t>
            </a:r>
            <a:r>
              <a:rPr lang="en-US" dirty="0" err="1" smtClean="0"/>
              <a:t>Pb</a:t>
            </a:r>
            <a:r>
              <a:rPr lang="en-US" dirty="0" smtClean="0"/>
              <a:t>)</a:t>
            </a:r>
            <a:endParaRPr lang="en-US" sz="1600" dirty="0" smtClean="0"/>
          </a:p>
          <a:p>
            <a:pPr eaLnBrk="1" hangingPunct="1">
              <a:lnSpc>
                <a:spcPct val="90000"/>
              </a:lnSpc>
            </a:pPr>
            <a:r>
              <a:rPr lang="en-US" dirty="0" smtClean="0"/>
              <a:t>Binds to </a:t>
            </a:r>
            <a:r>
              <a:rPr lang="en-US" dirty="0" err="1" smtClean="0"/>
              <a:t>sulfhydryl</a:t>
            </a:r>
            <a:r>
              <a:rPr lang="en-US" dirty="0" smtClean="0"/>
              <a:t> groups (-SH groups) of proteins and enzymes.</a:t>
            </a:r>
          </a:p>
          <a:p>
            <a:pPr eaLnBrk="1" hangingPunct="1">
              <a:lnSpc>
                <a:spcPct val="90000"/>
              </a:lnSpc>
            </a:pPr>
            <a:endParaRPr lang="en-US" sz="1400" dirty="0" smtClean="0"/>
          </a:p>
          <a:p>
            <a:pPr eaLnBrk="1" hangingPunct="1">
              <a:lnSpc>
                <a:spcPct val="90000"/>
              </a:lnSpc>
            </a:pPr>
            <a:endParaRPr lang="en-US" sz="1600" dirty="0" smtClean="0"/>
          </a:p>
          <a:p>
            <a:pPr eaLnBrk="1" hangingPunct="1">
              <a:lnSpc>
                <a:spcPct val="90000"/>
              </a:lnSpc>
            </a:pPr>
            <a:r>
              <a:rPr lang="en-US" dirty="0" smtClean="0"/>
              <a:t>Interfering with essential metals ions (Zn, Ca, Na) on their channels</a:t>
            </a:r>
          </a:p>
          <a:p>
            <a:pPr eaLnBrk="1" hangingPunct="1">
              <a:lnSpc>
                <a:spcPct val="90000"/>
              </a:lnSpc>
            </a:pPr>
            <a:endParaRPr lang="en-US" dirty="0" smtClean="0"/>
          </a:p>
          <a:p>
            <a:pPr eaLnBrk="1" hangingPunct="1">
              <a:lnSpc>
                <a:spcPct val="90000"/>
              </a:lnSpc>
            </a:pPr>
            <a:endParaRPr lang="en-US" sz="1400" dirty="0" smtClean="0"/>
          </a:p>
        </p:txBody>
      </p:sp>
      <p:sp>
        <p:nvSpPr>
          <p:cNvPr id="4" name="Date Placeholder 3"/>
          <p:cNvSpPr>
            <a:spLocks noGrp="1"/>
          </p:cNvSpPr>
          <p:nvPr>
            <p:ph type="dt" sz="half" idx="12"/>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19CA5867-30B0-47E9-8046-18FF1716E691}" type="slidenum">
              <a:rPr lang="en-US" smtClean="0"/>
              <a:pPr>
                <a:defRPr/>
              </a:pPr>
              <a:t>23</a:t>
            </a:fld>
            <a:endParaRPr lang="en-US" dirty="0"/>
          </a:p>
        </p:txBody>
      </p:sp>
      <p:sp>
        <p:nvSpPr>
          <p:cNvPr id="6" name="Footer Placeholder 5"/>
          <p:cNvSpPr>
            <a:spLocks noGrp="1"/>
          </p:cNvSpPr>
          <p:nvPr>
            <p:ph type="ftr" sz="quarter" idx="10"/>
          </p:nvPr>
        </p:nvSpPr>
        <p:spPr/>
        <p:txBody>
          <a:bodyPr/>
          <a:lstStyle/>
          <a:p>
            <a:pPr>
              <a:defRPr/>
            </a:pP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1128713" y="214313"/>
            <a:ext cx="8229600" cy="1143000"/>
          </a:xfrm>
        </p:spPr>
        <p:txBody>
          <a:bodyPr/>
          <a:lstStyle/>
          <a:p>
            <a:pPr eaLnBrk="1" hangingPunct="1"/>
            <a:r>
              <a:rPr lang="en-US" b="1" smtClean="0">
                <a:solidFill>
                  <a:srgbClr val="FFCC00"/>
                </a:solidFill>
                <a:cs typeface="Arial" pitchFamily="34" charset="0"/>
              </a:rPr>
              <a:t>Treatment strategies </a:t>
            </a:r>
          </a:p>
        </p:txBody>
      </p:sp>
      <p:sp>
        <p:nvSpPr>
          <p:cNvPr id="18435" name="Rectangle 4"/>
          <p:cNvSpPr>
            <a:spLocks noGrp="1"/>
          </p:cNvSpPr>
          <p:nvPr>
            <p:ph type="body" idx="4294967295"/>
          </p:nvPr>
        </p:nvSpPr>
        <p:spPr>
          <a:xfrm>
            <a:off x="457200" y="1500188"/>
            <a:ext cx="8435975" cy="4389437"/>
          </a:xfrm>
        </p:spPr>
        <p:txBody>
          <a:bodyPr/>
          <a:lstStyle/>
          <a:p>
            <a:pPr eaLnBrk="1" hangingPunct="1"/>
            <a:r>
              <a:rPr lang="en-US" sz="2800" dirty="0" smtClean="0"/>
              <a:t>Removal of the subject from the source(s) of exposure.</a:t>
            </a:r>
          </a:p>
          <a:p>
            <a:pPr eaLnBrk="1" hangingPunct="1"/>
            <a:endParaRPr lang="en-US" sz="1400" dirty="0" smtClean="0"/>
          </a:p>
          <a:p>
            <a:pPr eaLnBrk="1" hangingPunct="1"/>
            <a:r>
              <a:rPr lang="en-US" sz="2800" dirty="0" smtClean="0"/>
              <a:t>Treatment with chelating agents, such as EDTA, </a:t>
            </a:r>
            <a:r>
              <a:rPr lang="en-US" sz="2800" dirty="0" err="1" smtClean="0"/>
              <a:t>Succimer</a:t>
            </a:r>
            <a:r>
              <a:rPr lang="en-US" sz="2800" dirty="0" smtClean="0"/>
              <a:t>, and </a:t>
            </a:r>
            <a:r>
              <a:rPr lang="en-US" sz="2800" dirty="0" err="1" smtClean="0"/>
              <a:t>Cysteine</a:t>
            </a:r>
            <a:r>
              <a:rPr lang="en-US" sz="2800" dirty="0" smtClean="0"/>
              <a:t> and N-Acetyl </a:t>
            </a:r>
            <a:r>
              <a:rPr lang="en-US" sz="2800" dirty="0" err="1" smtClean="0"/>
              <a:t>Cysteine</a:t>
            </a:r>
            <a:r>
              <a:rPr lang="en-US" sz="2800" dirty="0" smtClean="0"/>
              <a:t> (NAC)</a:t>
            </a:r>
          </a:p>
          <a:p>
            <a:pPr eaLnBrk="1" hangingPunct="1"/>
            <a:endParaRPr lang="en-US" sz="1400" dirty="0" smtClean="0"/>
          </a:p>
          <a:p>
            <a:pPr eaLnBrk="1" hangingPunct="1"/>
            <a:endParaRPr lang="en-US" sz="1400" dirty="0" smtClean="0"/>
          </a:p>
          <a:p>
            <a:pPr eaLnBrk="1" hangingPunct="1"/>
            <a:r>
              <a:rPr lang="en-US" sz="2800" dirty="0" smtClean="0"/>
              <a:t>Administration of some antioxidants, Vitamin C, E</a:t>
            </a:r>
            <a:endParaRPr lang="en-US" dirty="0" smtClean="0"/>
          </a:p>
        </p:txBody>
      </p:sp>
      <p:sp>
        <p:nvSpPr>
          <p:cNvPr id="4" name="Date Placeholder 3"/>
          <p:cNvSpPr>
            <a:spLocks noGrp="1"/>
          </p:cNvSpPr>
          <p:nvPr>
            <p:ph type="dt" sz="half" idx="12"/>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19CA5867-30B0-47E9-8046-18FF1716E691}" type="slidenum">
              <a:rPr lang="en-US" smtClean="0"/>
              <a:pPr>
                <a:defRPr/>
              </a:pPr>
              <a:t>24</a:t>
            </a:fld>
            <a:endParaRPr lang="en-US"/>
          </a:p>
        </p:txBody>
      </p:sp>
      <p:sp>
        <p:nvSpPr>
          <p:cNvPr id="6" name="Footer Placeholder 5"/>
          <p:cNvSpPr>
            <a:spLocks noGrp="1"/>
          </p:cNvSpPr>
          <p:nvPr>
            <p:ph type="ftr" sz="quarter" idx="10"/>
          </p:nvPr>
        </p:nvSpPr>
        <p:spPr/>
        <p:txBody>
          <a:bodyPr/>
          <a:lstStyle/>
          <a:p>
            <a:pPr>
              <a:defRPr/>
            </a:pPr>
            <a:r>
              <a:rPr lang="en-US" dirty="0" smtClean="0"/>
              <a:t>.</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p:cNvSpPr>
          <p:nvPr>
            <p:ph type="title"/>
          </p:nvPr>
        </p:nvSpPr>
        <p:spPr/>
        <p:txBody>
          <a:bodyPr/>
          <a:lstStyle/>
          <a:p>
            <a:pPr eaLnBrk="1" hangingPunct="1"/>
            <a:r>
              <a:rPr lang="en-US" b="1" smtClean="0">
                <a:solidFill>
                  <a:srgbClr val="FFCC00"/>
                </a:solidFill>
              </a:rPr>
              <a:t>Formaldehyde</a:t>
            </a:r>
          </a:p>
        </p:txBody>
      </p:sp>
      <p:sp>
        <p:nvSpPr>
          <p:cNvPr id="19459" name="Rectangle 7"/>
          <p:cNvSpPr>
            <a:spLocks noGrp="1"/>
          </p:cNvSpPr>
          <p:nvPr>
            <p:ph type="body" idx="1"/>
          </p:nvPr>
        </p:nvSpPr>
        <p:spPr>
          <a:xfrm>
            <a:off x="457200" y="1371600"/>
            <a:ext cx="8229600" cy="4530725"/>
          </a:xfrm>
        </p:spPr>
        <p:txBody>
          <a:bodyPr>
            <a:normAutofit lnSpcReduction="10000"/>
          </a:bodyPr>
          <a:lstStyle/>
          <a:p>
            <a:pPr eaLnBrk="1" hangingPunct="1">
              <a:lnSpc>
                <a:spcPct val="90000"/>
              </a:lnSpc>
            </a:pPr>
            <a:r>
              <a:rPr lang="en-US" sz="2800" dirty="0" smtClean="0"/>
              <a:t>Formaldehyde is also known as </a:t>
            </a:r>
            <a:r>
              <a:rPr lang="en-US" sz="2800" dirty="0" err="1" smtClean="0"/>
              <a:t>methanal</a:t>
            </a:r>
            <a:r>
              <a:rPr lang="en-US" sz="2800" dirty="0" smtClean="0"/>
              <a:t>, is a gas with a strong pungent smell. </a:t>
            </a:r>
          </a:p>
          <a:p>
            <a:pPr eaLnBrk="1" hangingPunct="1">
              <a:lnSpc>
                <a:spcPct val="90000"/>
              </a:lnSpc>
            </a:pPr>
            <a:endParaRPr lang="en-US" sz="1200" dirty="0" smtClean="0"/>
          </a:p>
          <a:p>
            <a:pPr eaLnBrk="1" hangingPunct="1">
              <a:lnSpc>
                <a:spcPct val="90000"/>
              </a:lnSpc>
            </a:pPr>
            <a:r>
              <a:rPr lang="en-US" sz="2800" dirty="0" smtClean="0"/>
              <a:t>Formaldehyde readily results from the incomplete combustion of carbon-containing materials.</a:t>
            </a:r>
          </a:p>
          <a:p>
            <a:pPr eaLnBrk="1" hangingPunct="1">
              <a:lnSpc>
                <a:spcPct val="90000"/>
              </a:lnSpc>
            </a:pPr>
            <a:endParaRPr lang="en-US" sz="1200" dirty="0" smtClean="0"/>
          </a:p>
          <a:p>
            <a:pPr eaLnBrk="1" hangingPunct="1">
              <a:lnSpc>
                <a:spcPct val="90000"/>
              </a:lnSpc>
            </a:pPr>
            <a:r>
              <a:rPr lang="en-US" sz="2800" dirty="0" smtClean="0"/>
              <a:t>Formaldehyde is produced industrially by the catalytic oxidation of methanol. It may be found in the smoke from forest fires, in automobile exhaust, and in tobacco smoke.</a:t>
            </a:r>
          </a:p>
          <a:p>
            <a:pPr eaLnBrk="1" hangingPunct="1">
              <a:lnSpc>
                <a:spcPct val="90000"/>
              </a:lnSpc>
            </a:pPr>
            <a:endParaRPr lang="en-US" sz="1400" dirty="0" smtClean="0"/>
          </a:p>
          <a:p>
            <a:pPr eaLnBrk="1" hangingPunct="1">
              <a:lnSpc>
                <a:spcPct val="90000"/>
              </a:lnSpc>
            </a:pPr>
            <a:r>
              <a:rPr lang="en-US" sz="2800" dirty="0" smtClean="0"/>
              <a:t>Formaldehyde is readily oxidized by atmospheric oxygen to form formic acid  </a:t>
            </a:r>
            <a:endParaRPr lang="ar-SA" sz="2800" dirty="0" smtClean="0">
              <a:ea typeface="Majalla UI"/>
            </a:endParaRPr>
          </a:p>
        </p:txBody>
      </p:sp>
      <p:sp>
        <p:nvSpPr>
          <p:cNvPr id="5" name="Date Placeholder 4"/>
          <p:cNvSpPr>
            <a:spLocks noGrp="1"/>
          </p:cNvSpPr>
          <p:nvPr>
            <p:ph type="dt" sz="half" idx="12"/>
          </p:nvPr>
        </p:nvSpPr>
        <p:spPr/>
        <p:txBody>
          <a:bodyPr/>
          <a:lstStyle/>
          <a:p>
            <a:pPr>
              <a:defRPr/>
            </a:pPr>
            <a:endParaRPr lang="en-US" dirty="0"/>
          </a:p>
        </p:txBody>
      </p:sp>
      <p:sp>
        <p:nvSpPr>
          <p:cNvPr id="6" name="Slide Number Placeholder 5"/>
          <p:cNvSpPr>
            <a:spLocks noGrp="1"/>
          </p:cNvSpPr>
          <p:nvPr>
            <p:ph type="sldNum" sz="quarter" idx="11"/>
          </p:nvPr>
        </p:nvSpPr>
        <p:spPr/>
        <p:txBody>
          <a:bodyPr/>
          <a:lstStyle/>
          <a:p>
            <a:pPr>
              <a:defRPr/>
            </a:pPr>
            <a:fld id="{19CA5867-30B0-47E9-8046-18FF1716E691}" type="slidenum">
              <a:rPr lang="en-US" smtClean="0"/>
              <a:pPr>
                <a:defRPr/>
              </a:pPr>
              <a:t>25</a:t>
            </a:fld>
            <a:endParaRPr lang="en-US"/>
          </a:p>
        </p:txBody>
      </p:sp>
      <p:sp>
        <p:nvSpPr>
          <p:cNvPr id="7" name="Footer Placeholder 6"/>
          <p:cNvSpPr>
            <a:spLocks noGrp="1"/>
          </p:cNvSpPr>
          <p:nvPr>
            <p:ph type="ftr" sz="quarter" idx="10"/>
          </p:nvPr>
        </p:nvSpPr>
        <p:spPr/>
        <p:txBody>
          <a:bodyPr/>
          <a:lstStyle/>
          <a:p>
            <a:pPr>
              <a:defRPr/>
            </a:pP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p:txBody>
          <a:bodyPr/>
          <a:lstStyle/>
          <a:p>
            <a:pPr eaLnBrk="1" hangingPunct="1"/>
            <a:r>
              <a:rPr lang="en-US" b="1" smtClean="0">
                <a:solidFill>
                  <a:srgbClr val="FFCC00"/>
                </a:solidFill>
              </a:rPr>
              <a:t>Formaldehyde</a:t>
            </a:r>
          </a:p>
        </p:txBody>
      </p:sp>
      <p:sp>
        <p:nvSpPr>
          <p:cNvPr id="20483" name="Rectangle 3"/>
          <p:cNvSpPr>
            <a:spLocks noGrp="1"/>
          </p:cNvSpPr>
          <p:nvPr>
            <p:ph type="body" idx="1"/>
          </p:nvPr>
        </p:nvSpPr>
        <p:spPr>
          <a:xfrm>
            <a:off x="457200" y="1295400"/>
            <a:ext cx="8229600" cy="4530725"/>
          </a:xfrm>
        </p:spPr>
        <p:txBody>
          <a:bodyPr>
            <a:normAutofit lnSpcReduction="10000"/>
          </a:bodyPr>
          <a:lstStyle/>
          <a:p>
            <a:pPr eaLnBrk="1" hangingPunct="1"/>
            <a:r>
              <a:rPr lang="en-US" sz="2800" dirty="0" smtClean="0"/>
              <a:t>Most formaldehyde is used in the production of polymers and other chemicals, in many construction materials, including carpet, and spray-on insulating foams.</a:t>
            </a:r>
          </a:p>
          <a:p>
            <a:pPr eaLnBrk="1" hangingPunct="1"/>
            <a:endParaRPr lang="en-US" sz="1200" dirty="0" smtClean="0"/>
          </a:p>
          <a:p>
            <a:pPr eaLnBrk="1" hangingPunct="1"/>
            <a:r>
              <a:rPr lang="en-US" sz="2800" dirty="0" smtClean="0"/>
              <a:t>formaldehyde is one of the more common indoor air pollutants.</a:t>
            </a:r>
          </a:p>
          <a:p>
            <a:pPr eaLnBrk="1" hangingPunct="1"/>
            <a:endParaRPr lang="ar-SA" sz="1200" dirty="0" smtClean="0">
              <a:cs typeface="Arial" pitchFamily="34" charset="0"/>
            </a:endParaRPr>
          </a:p>
          <a:p>
            <a:pPr eaLnBrk="1" hangingPunct="1"/>
            <a:r>
              <a:rPr lang="en-US" sz="2800" dirty="0" smtClean="0"/>
              <a:t>Formaldehyde is classified as a probable human carcinogen by the U.S. Environmental Protection Agency. The International Agency for Research on Cancer  </a:t>
            </a:r>
          </a:p>
          <a:p>
            <a:pPr eaLnBrk="1" hangingPunct="1"/>
            <a:endParaRPr lang="en-US" sz="2800" dirty="0" smtClean="0"/>
          </a:p>
        </p:txBody>
      </p:sp>
      <p:sp>
        <p:nvSpPr>
          <p:cNvPr id="5" name="Date Placeholder 4"/>
          <p:cNvSpPr>
            <a:spLocks noGrp="1"/>
          </p:cNvSpPr>
          <p:nvPr>
            <p:ph type="dt" sz="half" idx="12"/>
          </p:nvPr>
        </p:nvSpPr>
        <p:spPr/>
        <p:txBody>
          <a:bodyPr/>
          <a:lstStyle/>
          <a:p>
            <a:pPr>
              <a:defRPr/>
            </a:pPr>
            <a:endParaRPr lang="en-US" dirty="0"/>
          </a:p>
        </p:txBody>
      </p:sp>
      <p:sp>
        <p:nvSpPr>
          <p:cNvPr id="6" name="Slide Number Placeholder 5"/>
          <p:cNvSpPr>
            <a:spLocks noGrp="1"/>
          </p:cNvSpPr>
          <p:nvPr>
            <p:ph type="sldNum" sz="quarter" idx="11"/>
          </p:nvPr>
        </p:nvSpPr>
        <p:spPr/>
        <p:txBody>
          <a:bodyPr/>
          <a:lstStyle/>
          <a:p>
            <a:pPr>
              <a:defRPr/>
            </a:pPr>
            <a:fld id="{19CA5867-30B0-47E9-8046-18FF1716E691}" type="slidenum">
              <a:rPr lang="en-US" smtClean="0"/>
              <a:pPr>
                <a:defRPr/>
              </a:pPr>
              <a:t>26</a:t>
            </a:fld>
            <a:endParaRPr lang="en-US"/>
          </a:p>
        </p:txBody>
      </p:sp>
      <p:sp>
        <p:nvSpPr>
          <p:cNvPr id="7" name="Footer Placeholder 6"/>
          <p:cNvSpPr>
            <a:spLocks noGrp="1"/>
          </p:cNvSpPr>
          <p:nvPr>
            <p:ph type="ftr" sz="quarter" idx="10"/>
          </p:nvPr>
        </p:nvSpPr>
        <p:spPr/>
        <p:txBody>
          <a:bodyPr/>
          <a:lstStyle/>
          <a:p>
            <a:pPr>
              <a:defRPr/>
            </a:pP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p:cNvSpPr>
          <p:nvPr>
            <p:ph type="title"/>
          </p:nvPr>
        </p:nvSpPr>
        <p:spPr/>
        <p:txBody>
          <a:bodyPr/>
          <a:lstStyle/>
          <a:p>
            <a:pPr eaLnBrk="1" hangingPunct="1"/>
            <a:r>
              <a:rPr lang="en-US" b="1" smtClean="0">
                <a:solidFill>
                  <a:srgbClr val="FFCC00"/>
                </a:solidFill>
              </a:rPr>
              <a:t>Formaldehyde Toxicities</a:t>
            </a:r>
          </a:p>
        </p:txBody>
      </p:sp>
      <p:sp>
        <p:nvSpPr>
          <p:cNvPr id="21507" name="Rectangle 3"/>
          <p:cNvSpPr>
            <a:spLocks noGrp="1"/>
          </p:cNvSpPr>
          <p:nvPr>
            <p:ph type="body" idx="1"/>
          </p:nvPr>
        </p:nvSpPr>
        <p:spPr>
          <a:xfrm>
            <a:off x="457200" y="1295400"/>
            <a:ext cx="8229600" cy="4922837"/>
          </a:xfrm>
        </p:spPr>
        <p:txBody>
          <a:bodyPr/>
          <a:lstStyle/>
          <a:p>
            <a:pPr eaLnBrk="1" hangingPunct="1">
              <a:lnSpc>
                <a:spcPct val="90000"/>
              </a:lnSpc>
            </a:pPr>
            <a:r>
              <a:rPr lang="en-US" sz="2400" b="1" dirty="0" smtClean="0">
                <a:solidFill>
                  <a:srgbClr val="00FF00"/>
                </a:solidFill>
              </a:rPr>
              <a:t>Carcinogenicity</a:t>
            </a:r>
            <a:r>
              <a:rPr lang="en-US" sz="2400" dirty="0" smtClean="0"/>
              <a:t>: although the risk is small or non-existent, the possibility that formaldehyde is a human carcinogen cannot be excluded. </a:t>
            </a:r>
          </a:p>
          <a:p>
            <a:pPr eaLnBrk="1" hangingPunct="1">
              <a:lnSpc>
                <a:spcPct val="90000"/>
              </a:lnSpc>
            </a:pPr>
            <a:r>
              <a:rPr lang="en-US" sz="2400" b="1" dirty="0" smtClean="0">
                <a:solidFill>
                  <a:srgbClr val="00FF00"/>
                </a:solidFill>
              </a:rPr>
              <a:t>Urinary Tract Disease: </a:t>
            </a:r>
            <a:r>
              <a:rPr lang="en-US" sz="2800" dirty="0" err="1" smtClean="0"/>
              <a:t>dysuria</a:t>
            </a:r>
            <a:r>
              <a:rPr lang="en-US" sz="2800" dirty="0" smtClean="0"/>
              <a:t>, </a:t>
            </a:r>
            <a:r>
              <a:rPr lang="en-US" sz="2800" dirty="0" err="1" smtClean="0"/>
              <a:t>suprapubic</a:t>
            </a:r>
            <a:r>
              <a:rPr lang="en-US" sz="2800" dirty="0" smtClean="0"/>
              <a:t> pain, </a:t>
            </a:r>
            <a:r>
              <a:rPr lang="en-US" sz="2800" dirty="0" err="1" smtClean="0"/>
              <a:t>ureteric</a:t>
            </a:r>
            <a:r>
              <a:rPr lang="en-US" sz="2800" dirty="0" smtClean="0"/>
              <a:t> and bladder fibrosis, </a:t>
            </a:r>
            <a:r>
              <a:rPr lang="en-US" sz="2800" dirty="0" err="1" smtClean="0"/>
              <a:t>hydronephrosis</a:t>
            </a:r>
            <a:r>
              <a:rPr lang="en-US" sz="2800" dirty="0" smtClean="0"/>
              <a:t>, </a:t>
            </a:r>
            <a:r>
              <a:rPr lang="en-US" sz="2800" dirty="0" err="1" smtClean="0"/>
              <a:t>vesicoureteral</a:t>
            </a:r>
            <a:r>
              <a:rPr lang="en-US" sz="2800" dirty="0" smtClean="0"/>
              <a:t> reflux </a:t>
            </a:r>
          </a:p>
          <a:p>
            <a:pPr eaLnBrk="1" hangingPunct="1">
              <a:lnSpc>
                <a:spcPct val="90000"/>
              </a:lnSpc>
            </a:pPr>
            <a:r>
              <a:rPr lang="en-US" sz="2800" b="1" dirty="0" smtClean="0">
                <a:solidFill>
                  <a:srgbClr val="00FF00"/>
                </a:solidFill>
              </a:rPr>
              <a:t>Hypersensitivity</a:t>
            </a:r>
            <a:r>
              <a:rPr lang="en-US" sz="2800" dirty="0" smtClean="0"/>
              <a:t> : Hypersensitivity to formaldehyde has had several manifestations</a:t>
            </a:r>
          </a:p>
          <a:p>
            <a:pPr lvl="1" eaLnBrk="1" hangingPunct="1">
              <a:lnSpc>
                <a:spcPct val="90000"/>
              </a:lnSpc>
            </a:pPr>
            <a:r>
              <a:rPr lang="en-US" sz="2400" dirty="0" smtClean="0"/>
              <a:t>acute exacerbation of eczema after injection of hepatitis B vaccine containing formaldehyde </a:t>
            </a:r>
          </a:p>
          <a:p>
            <a:pPr lvl="1" eaLnBrk="1" hangingPunct="1">
              <a:lnSpc>
                <a:spcPct val="90000"/>
              </a:lnSpc>
            </a:pPr>
            <a:r>
              <a:rPr lang="en-US" sz="2400" dirty="0" smtClean="0"/>
              <a:t>Skin </a:t>
            </a:r>
            <a:r>
              <a:rPr lang="en-US" sz="2400" dirty="0" err="1" smtClean="0"/>
              <a:t>pruritus</a:t>
            </a:r>
            <a:r>
              <a:rPr lang="en-US" sz="2400" dirty="0" smtClean="0"/>
              <a:t>, burning, and redness </a:t>
            </a:r>
          </a:p>
        </p:txBody>
      </p:sp>
      <p:sp>
        <p:nvSpPr>
          <p:cNvPr id="4" name="Date Placeholder 3"/>
          <p:cNvSpPr>
            <a:spLocks noGrp="1"/>
          </p:cNvSpPr>
          <p:nvPr>
            <p:ph type="dt" sz="half" idx="12"/>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19CA5867-30B0-47E9-8046-18FF1716E691}" type="slidenum">
              <a:rPr lang="en-US" smtClean="0"/>
              <a:pPr>
                <a:defRPr/>
              </a:pPr>
              <a:t>27</a:t>
            </a:fld>
            <a:endParaRPr lang="en-US"/>
          </a:p>
        </p:txBody>
      </p:sp>
      <p:sp>
        <p:nvSpPr>
          <p:cNvPr id="6" name="Footer Placeholder 5"/>
          <p:cNvSpPr>
            <a:spLocks noGrp="1"/>
          </p:cNvSpPr>
          <p:nvPr>
            <p:ph type="ftr" sz="quarter" idx="10"/>
          </p:nvPr>
        </p:nvSpPr>
        <p:spPr/>
        <p:txBody>
          <a:bodyPr/>
          <a:lstStyle/>
          <a:p>
            <a:pPr>
              <a:defRPr/>
            </a:pP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p:cNvSpPr>
          <p:nvPr>
            <p:ph type="title"/>
          </p:nvPr>
        </p:nvSpPr>
        <p:spPr>
          <a:xfrm>
            <a:off x="457200" y="152400"/>
            <a:ext cx="8229600" cy="1143000"/>
          </a:xfrm>
        </p:spPr>
        <p:txBody>
          <a:bodyPr>
            <a:normAutofit fontScale="90000"/>
          </a:bodyPr>
          <a:lstStyle/>
          <a:p>
            <a:pPr algn="ctr" eaLnBrk="1" hangingPunct="1"/>
            <a:r>
              <a:rPr lang="en-US" sz="4400" b="1" dirty="0" smtClean="0">
                <a:solidFill>
                  <a:srgbClr val="FFCC00"/>
                </a:solidFill>
              </a:rPr>
              <a:t>Treatment of Formaldehyde Toxicities</a:t>
            </a:r>
          </a:p>
        </p:txBody>
      </p:sp>
      <p:sp>
        <p:nvSpPr>
          <p:cNvPr id="22531" name="Rectangle 3"/>
          <p:cNvSpPr>
            <a:spLocks noGrp="1"/>
          </p:cNvSpPr>
          <p:nvPr>
            <p:ph type="body" idx="1"/>
          </p:nvPr>
        </p:nvSpPr>
        <p:spPr>
          <a:xfrm>
            <a:off x="457200" y="990600"/>
            <a:ext cx="8229600" cy="4922838"/>
          </a:xfrm>
        </p:spPr>
        <p:txBody>
          <a:bodyPr>
            <a:normAutofit/>
          </a:bodyPr>
          <a:lstStyle/>
          <a:p>
            <a:pPr eaLnBrk="1" hangingPunct="1"/>
            <a:endParaRPr lang="en-US" sz="2800" dirty="0" smtClean="0"/>
          </a:p>
          <a:p>
            <a:pPr eaLnBrk="1" hangingPunct="1"/>
            <a:r>
              <a:rPr lang="en-US" sz="2800" dirty="0" smtClean="0"/>
              <a:t>Treat signs and symptoms; no known antidote </a:t>
            </a:r>
          </a:p>
          <a:p>
            <a:pPr eaLnBrk="1" hangingPunct="1"/>
            <a:r>
              <a:rPr lang="en-US" sz="2800" dirty="0" smtClean="0"/>
              <a:t>Contaminated skin should be washed with soap and water </a:t>
            </a:r>
          </a:p>
          <a:p>
            <a:pPr eaLnBrk="1" hangingPunct="1"/>
            <a:r>
              <a:rPr lang="en-US" sz="2800" dirty="0" smtClean="0"/>
              <a:t>After ingestion water, milk, and/or charcoal, should be given </a:t>
            </a:r>
          </a:p>
          <a:p>
            <a:pPr eaLnBrk="1" hangingPunct="1"/>
            <a:r>
              <a:rPr lang="en-US" sz="2800" dirty="0" smtClean="0"/>
              <a:t>Acidosis, resulting from metabolism of formaldehyde to formic acid, may require IV NaHCO3 or Na lactate. </a:t>
            </a:r>
          </a:p>
          <a:p>
            <a:pPr eaLnBrk="1" hangingPunct="1"/>
            <a:r>
              <a:rPr lang="en-US" sz="2800" dirty="0" smtClean="0"/>
              <a:t>If seizure occurred, IV benzodiazepines or barbiturates could be given.  </a:t>
            </a:r>
          </a:p>
        </p:txBody>
      </p:sp>
      <p:sp>
        <p:nvSpPr>
          <p:cNvPr id="4" name="Date Placeholder 3"/>
          <p:cNvSpPr>
            <a:spLocks noGrp="1"/>
          </p:cNvSpPr>
          <p:nvPr>
            <p:ph type="dt" sz="half" idx="12"/>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19CA5867-30B0-47E9-8046-18FF1716E691}" type="slidenum">
              <a:rPr lang="en-US" smtClean="0"/>
              <a:pPr>
                <a:defRPr/>
              </a:pPr>
              <a:t>28</a:t>
            </a:fld>
            <a:endParaRPr lang="en-US" dirty="0"/>
          </a:p>
        </p:txBody>
      </p:sp>
      <p:sp>
        <p:nvSpPr>
          <p:cNvPr id="6" name="Footer Placeholder 5"/>
          <p:cNvSpPr>
            <a:spLocks noGrp="1"/>
          </p:cNvSpPr>
          <p:nvPr>
            <p:ph type="ftr" sz="quarter" idx="10"/>
          </p:nvPr>
        </p:nvSpPr>
        <p:spPr/>
        <p:txBody>
          <a:bodyPr/>
          <a:lstStyle/>
          <a:p>
            <a:pPr>
              <a:defRPr/>
            </a:pP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p:cNvSpPr>
          <p:nvPr>
            <p:ph type="title"/>
          </p:nvPr>
        </p:nvSpPr>
        <p:spPr>
          <a:xfrm>
            <a:off x="457200" y="0"/>
            <a:ext cx="8229600" cy="1139825"/>
          </a:xfrm>
        </p:spPr>
        <p:txBody>
          <a:bodyPr/>
          <a:lstStyle/>
          <a:p>
            <a:pPr eaLnBrk="1" hangingPunct="1"/>
            <a:r>
              <a:rPr lang="en-US" b="1" dirty="0" smtClean="0">
                <a:solidFill>
                  <a:srgbClr val="FFCC00"/>
                </a:solidFill>
              </a:rPr>
              <a:t>Methanol</a:t>
            </a:r>
          </a:p>
        </p:txBody>
      </p:sp>
      <p:sp>
        <p:nvSpPr>
          <p:cNvPr id="23555" name="Rectangle 3"/>
          <p:cNvSpPr>
            <a:spLocks noGrp="1"/>
          </p:cNvSpPr>
          <p:nvPr>
            <p:ph type="body" idx="1"/>
          </p:nvPr>
        </p:nvSpPr>
        <p:spPr>
          <a:xfrm>
            <a:off x="457200" y="990600"/>
            <a:ext cx="8229600" cy="4530725"/>
          </a:xfrm>
        </p:spPr>
        <p:txBody>
          <a:bodyPr>
            <a:normAutofit fontScale="92500" lnSpcReduction="10000"/>
          </a:bodyPr>
          <a:lstStyle/>
          <a:p>
            <a:pPr eaLnBrk="1" hangingPunct="1"/>
            <a:r>
              <a:rPr lang="en-US" dirty="0" smtClean="0"/>
              <a:t>Methyl alcohol is used as a pharmaceutical and industrial solvent. </a:t>
            </a:r>
          </a:p>
          <a:p>
            <a:pPr eaLnBrk="1" hangingPunct="1"/>
            <a:r>
              <a:rPr lang="en-US" dirty="0" smtClean="0"/>
              <a:t>It is also used as `wood naphtha' to denature ethanol in the preparation of industrial </a:t>
            </a:r>
            <a:r>
              <a:rPr lang="en-US" dirty="0" err="1" smtClean="0"/>
              <a:t>methylated</a:t>
            </a:r>
            <a:r>
              <a:rPr lang="en-US" dirty="0" smtClean="0"/>
              <a:t> spirits. </a:t>
            </a:r>
          </a:p>
          <a:p>
            <a:pPr eaLnBrk="1" hangingPunct="1"/>
            <a:r>
              <a:rPr lang="en-US" dirty="0" smtClean="0"/>
              <a:t>Methyl alcohol is also used as an extraction solvent in food processing. </a:t>
            </a:r>
          </a:p>
          <a:p>
            <a:pPr eaLnBrk="1" hangingPunct="1"/>
            <a:r>
              <a:rPr lang="en-US" dirty="0" smtClean="0"/>
              <a:t>Methyl alcohol is readily absorbed from the gastrointestinal tract and distributed throughout the body fluids. </a:t>
            </a:r>
          </a:p>
        </p:txBody>
      </p:sp>
      <p:sp>
        <p:nvSpPr>
          <p:cNvPr id="4" name="Date Placeholder 3"/>
          <p:cNvSpPr>
            <a:spLocks noGrp="1"/>
          </p:cNvSpPr>
          <p:nvPr>
            <p:ph type="dt" sz="half" idx="12"/>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19CA5867-30B0-47E9-8046-18FF1716E691}" type="slidenum">
              <a:rPr lang="en-US" smtClean="0"/>
              <a:pPr>
                <a:defRPr/>
              </a:pPr>
              <a:t>29</a:t>
            </a:fld>
            <a:endParaRPr lang="en-US"/>
          </a:p>
        </p:txBody>
      </p:sp>
      <p:sp>
        <p:nvSpPr>
          <p:cNvPr id="6" name="Footer Placeholder 5"/>
          <p:cNvSpPr>
            <a:spLocks noGrp="1"/>
          </p:cNvSpPr>
          <p:nvPr>
            <p:ph type="ftr" sz="quarter" idx="10"/>
          </p:nvPr>
        </p:nvSpPr>
        <p:spPr/>
        <p:txBody>
          <a:bodyPr/>
          <a:lstStyle/>
          <a:p>
            <a:pPr>
              <a:defRPr/>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pPr eaLnBrk="1" hangingPunct="1">
              <a:defRPr/>
            </a:pPr>
            <a:r>
              <a:rPr lang="en-US" sz="2400" u="sng" dirty="0" smtClean="0">
                <a:latin typeface="Times New Roman" pitchFamily="18" charset="0"/>
              </a:rPr>
              <a:t>OBJECTIVES OF INDUSTRIAL SAFETY</a:t>
            </a:r>
          </a:p>
        </p:txBody>
      </p:sp>
      <p:sp>
        <p:nvSpPr>
          <p:cNvPr id="75779" name="Rectangle 3"/>
          <p:cNvSpPr>
            <a:spLocks noGrp="1" noChangeArrowheads="1"/>
          </p:cNvSpPr>
          <p:nvPr>
            <p:ph type="body" idx="1"/>
          </p:nvPr>
        </p:nvSpPr>
        <p:spPr/>
        <p:txBody>
          <a:bodyPr/>
          <a:lstStyle/>
          <a:p>
            <a:pPr eaLnBrk="1" hangingPunct="1">
              <a:defRPr/>
            </a:pPr>
            <a:r>
              <a:rPr lang="en-US" sz="2400" dirty="0" smtClean="0">
                <a:latin typeface="Times New Roman" pitchFamily="18" charset="0"/>
                <a:cs typeface="Arial" charset="0"/>
              </a:rPr>
              <a:t>Understand the harmful effects of industrial hazards</a:t>
            </a:r>
          </a:p>
          <a:p>
            <a:pPr eaLnBrk="1" hangingPunct="1">
              <a:defRPr/>
            </a:pPr>
            <a:r>
              <a:rPr lang="en-US" sz="2400" dirty="0" smtClean="0">
                <a:latin typeface="Times New Roman" pitchFamily="18" charset="0"/>
                <a:cs typeface="Arial" charset="0"/>
              </a:rPr>
              <a:t>Define the relationship between hazard and risk</a:t>
            </a:r>
          </a:p>
          <a:p>
            <a:pPr eaLnBrk="1" hangingPunct="1">
              <a:defRPr/>
            </a:pPr>
            <a:r>
              <a:rPr lang="en-US" sz="2400" dirty="0" smtClean="0">
                <a:latin typeface="Times New Roman" pitchFamily="18" charset="0"/>
                <a:cs typeface="Arial" charset="0"/>
              </a:rPr>
              <a:t>Explore the routes of exposure to industrial hazards</a:t>
            </a:r>
          </a:p>
          <a:p>
            <a:pPr eaLnBrk="1" hangingPunct="1">
              <a:defRPr/>
            </a:pPr>
            <a:r>
              <a:rPr lang="en-US" sz="2400" dirty="0" smtClean="0">
                <a:latin typeface="Times New Roman" pitchFamily="18" charset="0"/>
                <a:cs typeface="Arial" charset="0"/>
              </a:rPr>
              <a:t>Shed lights on type of toxicity by industrial hazards</a:t>
            </a:r>
          </a:p>
          <a:p>
            <a:pPr eaLnBrk="1" hangingPunct="1">
              <a:defRPr/>
            </a:pPr>
            <a:r>
              <a:rPr lang="en-US" sz="2400" dirty="0" smtClean="0">
                <a:latin typeface="Times New Roman" pitchFamily="18" charset="0"/>
                <a:cs typeface="Arial" charset="0"/>
              </a:rPr>
              <a:t>Know the most toxic environmental hazardous substances.</a:t>
            </a:r>
          </a:p>
        </p:txBody>
      </p:sp>
      <p:sp>
        <p:nvSpPr>
          <p:cNvPr id="4" name="Date Placeholder 3"/>
          <p:cNvSpPr>
            <a:spLocks noGrp="1"/>
          </p:cNvSpPr>
          <p:nvPr>
            <p:ph type="dt" sz="half" idx="12"/>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19CA5867-30B0-47E9-8046-18FF1716E691}" type="slidenum">
              <a:rPr lang="en-US" smtClean="0"/>
              <a:pPr>
                <a:defRPr/>
              </a:pPr>
              <a:t>3</a:t>
            </a:fld>
            <a:endParaRPr lang="en-US"/>
          </a:p>
        </p:txBody>
      </p:sp>
      <p:sp>
        <p:nvSpPr>
          <p:cNvPr id="6" name="Footer Placeholder 5"/>
          <p:cNvSpPr>
            <a:spLocks noGrp="1"/>
          </p:cNvSpPr>
          <p:nvPr>
            <p:ph type="ftr" sz="quarter" idx="10"/>
          </p:nvPr>
        </p:nvSpPr>
        <p:spPr/>
        <p:txBody>
          <a:bodyPr/>
          <a:lstStyle/>
          <a:p>
            <a:pPr>
              <a:defRPr/>
            </a:pP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p:cNvSpPr>
          <p:nvPr>
            <p:ph type="title"/>
          </p:nvPr>
        </p:nvSpPr>
        <p:spPr>
          <a:xfrm>
            <a:off x="457200" y="-152400"/>
            <a:ext cx="8229600" cy="1139825"/>
          </a:xfrm>
        </p:spPr>
        <p:txBody>
          <a:bodyPr/>
          <a:lstStyle/>
          <a:p>
            <a:pPr eaLnBrk="1" hangingPunct="1"/>
            <a:r>
              <a:rPr lang="en-US" b="1" dirty="0" smtClean="0">
                <a:solidFill>
                  <a:srgbClr val="FFCC00"/>
                </a:solidFill>
              </a:rPr>
              <a:t>Methanol Toxicity</a:t>
            </a:r>
          </a:p>
        </p:txBody>
      </p:sp>
      <p:sp>
        <p:nvSpPr>
          <p:cNvPr id="24579" name="Rectangle 3"/>
          <p:cNvSpPr>
            <a:spLocks noGrp="1"/>
          </p:cNvSpPr>
          <p:nvPr>
            <p:ph type="body" idx="1"/>
          </p:nvPr>
        </p:nvSpPr>
        <p:spPr>
          <a:xfrm>
            <a:off x="457200" y="762000"/>
            <a:ext cx="8229600" cy="4530725"/>
          </a:xfrm>
        </p:spPr>
        <p:txBody>
          <a:bodyPr>
            <a:normAutofit fontScale="92500"/>
          </a:bodyPr>
          <a:lstStyle/>
          <a:p>
            <a:pPr eaLnBrk="1" hangingPunct="1"/>
            <a:r>
              <a:rPr lang="en-US" sz="2800" dirty="0" smtClean="0"/>
              <a:t>Characteristic symptoms of methyl alcohol poisoning are caused by toxic metabolites and develop after a latent period of about 12 to 24 hours, or longer </a:t>
            </a:r>
            <a:endParaRPr lang="ar-SA" sz="2800" dirty="0" smtClean="0">
              <a:cs typeface="Arial" pitchFamily="34" charset="0"/>
            </a:endParaRPr>
          </a:p>
          <a:p>
            <a:pPr eaLnBrk="1" hangingPunct="1"/>
            <a:r>
              <a:rPr lang="en-US" sz="2800" b="1" dirty="0" smtClean="0">
                <a:solidFill>
                  <a:srgbClr val="00FF00"/>
                </a:solidFill>
              </a:rPr>
              <a:t>metabolic acidosis</a:t>
            </a:r>
            <a:r>
              <a:rPr lang="en-US" sz="2800" dirty="0" smtClean="0"/>
              <a:t> with rapid, shallow breathing </a:t>
            </a:r>
            <a:endParaRPr lang="ar-SA" sz="2800" dirty="0" smtClean="0">
              <a:cs typeface="Arial" pitchFamily="34" charset="0"/>
            </a:endParaRPr>
          </a:p>
          <a:p>
            <a:pPr eaLnBrk="1" hangingPunct="1"/>
            <a:r>
              <a:rPr lang="en-US" sz="2800" b="1" dirty="0" smtClean="0">
                <a:solidFill>
                  <a:srgbClr val="00FF00"/>
                </a:solidFill>
              </a:rPr>
              <a:t>visual disturbances</a:t>
            </a:r>
            <a:r>
              <a:rPr lang="en-US" sz="2800" dirty="0" smtClean="0"/>
              <a:t> which often proceed to irreversible blindness, </a:t>
            </a:r>
            <a:endParaRPr lang="ar-SA" sz="2800" dirty="0" smtClean="0">
              <a:cs typeface="Arial" pitchFamily="34" charset="0"/>
            </a:endParaRPr>
          </a:p>
          <a:p>
            <a:pPr eaLnBrk="1" hangingPunct="1"/>
            <a:r>
              <a:rPr lang="en-US" sz="2800" b="1" dirty="0" smtClean="0">
                <a:solidFill>
                  <a:srgbClr val="00FF00"/>
                </a:solidFill>
              </a:rPr>
              <a:t>severe abdominal pain</a:t>
            </a:r>
            <a:r>
              <a:rPr lang="en-US" sz="2800" dirty="0" smtClean="0"/>
              <a:t>, gastrointestinal disturbances, pain in the back and extremities </a:t>
            </a:r>
          </a:p>
          <a:p>
            <a:pPr eaLnBrk="1" hangingPunct="1"/>
            <a:r>
              <a:rPr lang="en-US" sz="2800" b="1" dirty="0" smtClean="0">
                <a:solidFill>
                  <a:srgbClr val="00FF00"/>
                </a:solidFill>
              </a:rPr>
              <a:t>coma </a:t>
            </a:r>
            <a:r>
              <a:rPr lang="en-US" sz="2800" dirty="0" smtClean="0"/>
              <a:t>which in severe cases may terminate in death due to respiratory failure or, rarely, to circulatory collapse </a:t>
            </a:r>
          </a:p>
        </p:txBody>
      </p:sp>
      <p:sp>
        <p:nvSpPr>
          <p:cNvPr id="4" name="Date Placeholder 3"/>
          <p:cNvSpPr>
            <a:spLocks noGrp="1"/>
          </p:cNvSpPr>
          <p:nvPr>
            <p:ph type="dt" sz="half" idx="12"/>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19CA5867-30B0-47E9-8046-18FF1716E691}" type="slidenum">
              <a:rPr lang="en-US" smtClean="0"/>
              <a:pPr>
                <a:defRPr/>
              </a:pPr>
              <a:t>30</a:t>
            </a:fld>
            <a:endParaRPr lang="en-US"/>
          </a:p>
        </p:txBody>
      </p:sp>
      <p:sp>
        <p:nvSpPr>
          <p:cNvPr id="6" name="Footer Placeholder 5"/>
          <p:cNvSpPr>
            <a:spLocks noGrp="1"/>
          </p:cNvSpPr>
          <p:nvPr>
            <p:ph type="ftr" sz="quarter" idx="10"/>
          </p:nvPr>
        </p:nvSpPr>
        <p:spPr/>
        <p:txBody>
          <a:bodyPr/>
          <a:lstStyle/>
          <a:p>
            <a:pPr>
              <a:defRPr/>
            </a:pP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p:cNvSpPr>
          <p:nvPr>
            <p:ph type="title"/>
          </p:nvPr>
        </p:nvSpPr>
        <p:spPr>
          <a:xfrm>
            <a:off x="457200" y="704850"/>
            <a:ext cx="8507413" cy="1143000"/>
          </a:xfrm>
        </p:spPr>
        <p:txBody>
          <a:bodyPr>
            <a:normAutofit/>
          </a:bodyPr>
          <a:lstStyle/>
          <a:p>
            <a:pPr eaLnBrk="1" hangingPunct="1"/>
            <a:r>
              <a:rPr lang="en-US" sz="4400" b="1" dirty="0" smtClean="0">
                <a:solidFill>
                  <a:srgbClr val="FFCC00"/>
                </a:solidFill>
              </a:rPr>
              <a:t>Treatment of Methanol Toxicities</a:t>
            </a:r>
          </a:p>
        </p:txBody>
      </p:sp>
      <p:sp>
        <p:nvSpPr>
          <p:cNvPr id="25603" name="Rectangle 3"/>
          <p:cNvSpPr>
            <a:spLocks noGrp="1"/>
          </p:cNvSpPr>
          <p:nvPr>
            <p:ph type="body" idx="1"/>
          </p:nvPr>
        </p:nvSpPr>
        <p:spPr>
          <a:xfrm>
            <a:off x="457200" y="1935163"/>
            <a:ext cx="8229600" cy="4922837"/>
          </a:xfrm>
        </p:spPr>
        <p:txBody>
          <a:bodyPr/>
          <a:lstStyle/>
          <a:p>
            <a:pPr eaLnBrk="1" hangingPunct="1"/>
            <a:r>
              <a:rPr lang="en-US" sz="2400" b="1" dirty="0" smtClean="0">
                <a:solidFill>
                  <a:srgbClr val="00FF00"/>
                </a:solidFill>
              </a:rPr>
              <a:t>Gastric </a:t>
            </a:r>
            <a:r>
              <a:rPr lang="en-US" sz="2400" b="1" dirty="0" err="1" smtClean="0">
                <a:solidFill>
                  <a:srgbClr val="00FF00"/>
                </a:solidFill>
              </a:rPr>
              <a:t>lavage</a:t>
            </a:r>
            <a:r>
              <a:rPr lang="en-US" sz="2400" dirty="0" smtClean="0"/>
              <a:t> may be considered if the patient presents within 1 hour of ingesting methyl alcohol </a:t>
            </a:r>
          </a:p>
          <a:p>
            <a:pPr eaLnBrk="1" hangingPunct="1"/>
            <a:endParaRPr lang="en-US" sz="1100" dirty="0" smtClean="0"/>
          </a:p>
          <a:p>
            <a:pPr eaLnBrk="1" hangingPunct="1"/>
            <a:r>
              <a:rPr lang="en-US" sz="2400" b="1" dirty="0" smtClean="0">
                <a:solidFill>
                  <a:srgbClr val="00FF00"/>
                </a:solidFill>
              </a:rPr>
              <a:t>Activated charcoal</a:t>
            </a:r>
            <a:r>
              <a:rPr lang="en-US" sz="2400" dirty="0" smtClean="0"/>
              <a:t> is probably of little use as it does not absorb significant amounts of methyl alcohol </a:t>
            </a:r>
          </a:p>
          <a:p>
            <a:pPr eaLnBrk="1" hangingPunct="1"/>
            <a:endParaRPr lang="en-US" sz="1100" dirty="0" smtClean="0"/>
          </a:p>
          <a:p>
            <a:pPr eaLnBrk="1" hangingPunct="1"/>
            <a:r>
              <a:rPr lang="en-US" sz="2400" dirty="0" smtClean="0"/>
              <a:t>Metabolic acidosis should be corrected immediately with intravenous </a:t>
            </a:r>
            <a:r>
              <a:rPr lang="en-US" sz="2400" b="1" dirty="0" smtClean="0">
                <a:solidFill>
                  <a:srgbClr val="00FF00"/>
                </a:solidFill>
              </a:rPr>
              <a:t>sodium bicarbonate</a:t>
            </a:r>
            <a:r>
              <a:rPr lang="en-US" sz="2400" dirty="0" smtClean="0"/>
              <a:t>.</a:t>
            </a:r>
          </a:p>
          <a:p>
            <a:pPr eaLnBrk="1" hangingPunct="1"/>
            <a:endParaRPr lang="en-US" sz="1100" dirty="0" smtClean="0"/>
          </a:p>
          <a:p>
            <a:pPr eaLnBrk="1" hangingPunct="1"/>
            <a:r>
              <a:rPr lang="en-US" sz="2400" b="1" dirty="0" err="1" smtClean="0">
                <a:solidFill>
                  <a:srgbClr val="00FF00"/>
                </a:solidFill>
              </a:rPr>
              <a:t>Haemodialysis</a:t>
            </a:r>
            <a:r>
              <a:rPr lang="en-US" sz="2400" dirty="0" smtClean="0"/>
              <a:t> may be indicated to increase the removal of methyl alcohol and its toxic metabolites </a:t>
            </a:r>
          </a:p>
        </p:txBody>
      </p:sp>
      <p:sp>
        <p:nvSpPr>
          <p:cNvPr id="4" name="Date Placeholder 3"/>
          <p:cNvSpPr>
            <a:spLocks noGrp="1"/>
          </p:cNvSpPr>
          <p:nvPr>
            <p:ph type="dt" sz="half" idx="12"/>
          </p:nvPr>
        </p:nvSpPr>
        <p:spPr/>
        <p:txBody>
          <a:bodyPr/>
          <a:lstStyle/>
          <a:p>
            <a:pPr>
              <a:defRPr/>
            </a:pPr>
            <a:r>
              <a:rPr lang="en-US" dirty="0" smtClean="0"/>
              <a:t>25-</a:t>
            </a:r>
            <a:endParaRPr lang="en-US" dirty="0"/>
          </a:p>
        </p:txBody>
      </p:sp>
      <p:sp>
        <p:nvSpPr>
          <p:cNvPr id="5" name="Slide Number Placeholder 4"/>
          <p:cNvSpPr>
            <a:spLocks noGrp="1"/>
          </p:cNvSpPr>
          <p:nvPr>
            <p:ph type="sldNum" sz="quarter" idx="11"/>
          </p:nvPr>
        </p:nvSpPr>
        <p:spPr/>
        <p:txBody>
          <a:bodyPr/>
          <a:lstStyle/>
          <a:p>
            <a:pPr>
              <a:defRPr/>
            </a:pPr>
            <a:fld id="{19CA5867-30B0-47E9-8046-18FF1716E691}" type="slidenum">
              <a:rPr lang="en-US" smtClean="0"/>
              <a:pPr>
                <a:defRPr/>
              </a:pPr>
              <a:t>31</a:t>
            </a:fld>
            <a:endParaRPr lang="en-US"/>
          </a:p>
        </p:txBody>
      </p:sp>
      <p:sp>
        <p:nvSpPr>
          <p:cNvPr id="6" name="Footer Placeholder 5"/>
          <p:cNvSpPr>
            <a:spLocks noGrp="1"/>
          </p:cNvSpPr>
          <p:nvPr>
            <p:ph type="ftr" sz="quarter" idx="10"/>
          </p:nvPr>
        </p:nvSpPr>
        <p:spPr/>
        <p:txBody>
          <a:bodyPr/>
          <a:lstStyle/>
          <a:p>
            <a:pPr>
              <a:defRPr/>
            </a:pP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941387"/>
          </a:xfrm>
        </p:spPr>
        <p:txBody>
          <a:bodyPr/>
          <a:lstStyle/>
          <a:p>
            <a:pPr eaLnBrk="1" hangingPunct="1">
              <a:defRPr/>
            </a:pPr>
            <a:r>
              <a:rPr lang="en-US" sz="2400" u="sng" dirty="0" smtClean="0">
                <a:solidFill>
                  <a:schemeClr val="tx2">
                    <a:lumMod val="90000"/>
                  </a:schemeClr>
                </a:solidFill>
                <a:latin typeface="Times New Roman" pitchFamily="18" charset="0"/>
                <a:cs typeface="Times New Roman" pitchFamily="18" charset="0"/>
              </a:rPr>
              <a:t>SAFETY ASPECTS IN CHEMICAL HAZARDS</a:t>
            </a:r>
          </a:p>
        </p:txBody>
      </p:sp>
      <p:sp>
        <p:nvSpPr>
          <p:cNvPr id="3" name="Content Placeholder 2"/>
          <p:cNvSpPr>
            <a:spLocks noGrp="1"/>
          </p:cNvSpPr>
          <p:nvPr>
            <p:ph idx="1"/>
          </p:nvPr>
        </p:nvSpPr>
        <p:spPr>
          <a:xfrm>
            <a:off x="457200" y="1219200"/>
            <a:ext cx="8229600" cy="4911725"/>
          </a:xfrm>
        </p:spPr>
        <p:txBody>
          <a:bodyPr/>
          <a:lstStyle/>
          <a:p>
            <a:pPr eaLnBrk="1" hangingPunct="1">
              <a:defRPr/>
            </a:pPr>
            <a:r>
              <a:rPr lang="en-US" sz="2400" dirty="0" smtClean="0">
                <a:latin typeface="Times New Roman" pitchFamily="18" charset="0"/>
                <a:cs typeface="Times New Roman" pitchFamily="18" charset="0"/>
              </a:rPr>
              <a:t>Application of barrier creams before commencing the work has been found useful in protecting individuals from hazardous </a:t>
            </a:r>
          </a:p>
          <a:p>
            <a:pPr eaLnBrk="1" hangingPunct="1">
              <a:buFont typeface="Wingdings" pitchFamily="2" charset="2"/>
              <a:buNone/>
              <a:defRPr/>
            </a:pPr>
            <a:r>
              <a:rPr lang="en-US" sz="2400" dirty="0" smtClean="0">
                <a:latin typeface="Times New Roman" pitchFamily="18" charset="0"/>
                <a:cs typeface="Times New Roman" pitchFamily="18" charset="0"/>
              </a:rPr>
              <a:t>     chemicals.</a:t>
            </a:r>
          </a:p>
          <a:p>
            <a:pPr eaLnBrk="1" hangingPunct="1">
              <a:defRPr/>
            </a:pPr>
            <a:r>
              <a:rPr lang="en-US" sz="2400" dirty="0" smtClean="0">
                <a:latin typeface="Times New Roman" pitchFamily="18" charset="0"/>
                <a:cs typeface="Times New Roman" pitchFamily="18" charset="0"/>
              </a:rPr>
              <a:t>While using the high vapor pressure  solvents and grinding of </a:t>
            </a:r>
          </a:p>
          <a:p>
            <a:pPr eaLnBrk="1" hangingPunct="1">
              <a:buFont typeface="Wingdings" pitchFamily="2" charset="2"/>
              <a:buNone/>
              <a:defRPr/>
            </a:pPr>
            <a:r>
              <a:rPr lang="en-US" sz="2400" dirty="0" smtClean="0">
                <a:latin typeface="Times New Roman" pitchFamily="18" charset="0"/>
                <a:cs typeface="Times New Roman" pitchFamily="18" charset="0"/>
              </a:rPr>
              <a:t>     vegetable drugs (e.g., capsicum and </a:t>
            </a:r>
            <a:r>
              <a:rPr lang="en-US" sz="2400" dirty="0" err="1" smtClean="0">
                <a:latin typeface="Times New Roman" pitchFamily="18" charset="0"/>
                <a:cs typeface="Times New Roman" pitchFamily="18" charset="0"/>
              </a:rPr>
              <a:t>podophyllum</a:t>
            </a:r>
            <a:r>
              <a:rPr lang="en-US" sz="2400" dirty="0" smtClean="0">
                <a:latin typeface="Times New Roman" pitchFamily="18" charset="0"/>
                <a:cs typeface="Times New Roman" pitchFamily="18" charset="0"/>
              </a:rPr>
              <a:t>)  safety goggles are to be worn. Because these will effects the eyes.</a:t>
            </a:r>
            <a:r>
              <a:rPr lang="en-US" sz="2400" dirty="0" smtClean="0"/>
              <a:t>  </a:t>
            </a:r>
          </a:p>
          <a:p>
            <a:pPr eaLnBrk="1" hangingPunct="1">
              <a:buFont typeface="Wingdings" pitchFamily="2" charset="2"/>
              <a:buNone/>
              <a:defRPr/>
            </a:pPr>
            <a:endParaRPr lang="en-US" sz="2400" dirty="0" smtClean="0">
              <a:latin typeface="Times New Roman" pitchFamily="18" charset="0"/>
              <a:cs typeface="Times New Roman" pitchFamily="18" charset="0"/>
            </a:endParaRPr>
          </a:p>
        </p:txBody>
      </p:sp>
      <p:pic>
        <p:nvPicPr>
          <p:cNvPr id="27652"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000" y="4495800"/>
            <a:ext cx="381000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Date Placeholder 4"/>
          <p:cNvSpPr>
            <a:spLocks noGrp="1"/>
          </p:cNvSpPr>
          <p:nvPr>
            <p:ph type="dt" sz="half" idx="12"/>
          </p:nvPr>
        </p:nvSpPr>
        <p:spPr/>
        <p:txBody>
          <a:bodyPr/>
          <a:lstStyle/>
          <a:p>
            <a:pPr>
              <a:defRPr/>
            </a:pPr>
            <a:endParaRPr lang="en-US" dirty="0"/>
          </a:p>
        </p:txBody>
      </p:sp>
      <p:sp>
        <p:nvSpPr>
          <p:cNvPr id="6" name="Slide Number Placeholder 5"/>
          <p:cNvSpPr>
            <a:spLocks noGrp="1"/>
          </p:cNvSpPr>
          <p:nvPr>
            <p:ph type="sldNum" sz="quarter" idx="11"/>
          </p:nvPr>
        </p:nvSpPr>
        <p:spPr/>
        <p:txBody>
          <a:bodyPr/>
          <a:lstStyle/>
          <a:p>
            <a:pPr>
              <a:defRPr/>
            </a:pPr>
            <a:fld id="{19CA5867-30B0-47E9-8046-18FF1716E691}" type="slidenum">
              <a:rPr lang="en-US" smtClean="0"/>
              <a:pPr>
                <a:defRPr/>
              </a:pPr>
              <a:t>32</a:t>
            </a:fld>
            <a:endParaRPr lang="en-US" dirty="0"/>
          </a:p>
        </p:txBody>
      </p:sp>
      <p:sp>
        <p:nvSpPr>
          <p:cNvPr id="7" name="Footer Placeholder 6"/>
          <p:cNvSpPr>
            <a:spLocks noGrp="1"/>
          </p:cNvSpPr>
          <p:nvPr>
            <p:ph type="ftr" sz="quarter" idx="10"/>
          </p:nvPr>
        </p:nvSpPr>
        <p:spPr/>
        <p:txBody>
          <a:bodyPr/>
          <a:lstStyle/>
          <a:p>
            <a:pPr>
              <a:defRPr/>
            </a:pP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5125"/>
          </a:xfrm>
        </p:spPr>
        <p:txBody>
          <a:bodyPr/>
          <a:lstStyle/>
          <a:p>
            <a:pPr eaLnBrk="1" hangingPunct="1">
              <a:defRPr/>
            </a:pPr>
            <a:r>
              <a:rPr lang="en-US" sz="2400" dirty="0" smtClean="0">
                <a:latin typeface="Times New Roman" pitchFamily="18" charset="0"/>
                <a:cs typeface="Times New Roman" pitchFamily="18" charset="0"/>
              </a:rPr>
              <a:t>We must know the exposure limits and toxicity of different chemicals.</a:t>
            </a:r>
          </a:p>
        </p:txBody>
      </p:sp>
      <p:graphicFrame>
        <p:nvGraphicFramePr>
          <p:cNvPr id="5" name="Table 4"/>
          <p:cNvGraphicFramePr>
            <a:graphicFrameLocks noGrp="1"/>
          </p:cNvGraphicFramePr>
          <p:nvPr/>
        </p:nvGraphicFramePr>
        <p:xfrm>
          <a:off x="1524000" y="1600200"/>
          <a:ext cx="6096000" cy="3444876"/>
        </p:xfrm>
        <a:graphic>
          <a:graphicData uri="http://schemas.openxmlformats.org/drawingml/2006/table">
            <a:tbl>
              <a:tblPr firstRow="1" bandRow="1">
                <a:tableStyleId>{5C22544A-7EE6-4342-B048-85BDC9FD1C3A}</a:tableStyleId>
              </a:tblPr>
              <a:tblGrid>
                <a:gridCol w="3048000"/>
                <a:gridCol w="3048000"/>
              </a:tblGrid>
              <a:tr h="94505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tx1"/>
                          </a:solidFill>
                          <a:effectLst/>
                          <a:latin typeface="Arial" charset="0"/>
                        </a:rPr>
                        <a:t>chemicals</a:t>
                      </a:r>
                    </a:p>
                  </a:txBody>
                  <a:tcPr marT="45728" marB="45728"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rPr>
                        <a:t>Exposure limit (ppm)</a:t>
                      </a:r>
                    </a:p>
                  </a:txBody>
                  <a:tcPr marT="45728" marB="45728" horzOverflow="overflow"/>
                </a:tc>
              </a:tr>
              <a:tr h="51825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rgbClr val="0070C0"/>
                          </a:solidFill>
                          <a:effectLst/>
                          <a:latin typeface="Arial" charset="0"/>
                        </a:rPr>
                        <a:t>Ethyl alcohol</a:t>
                      </a:r>
                    </a:p>
                  </a:txBody>
                  <a:tcPr marT="45728" marB="45728"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rgbClr val="0070C0"/>
                          </a:solidFill>
                          <a:effectLst/>
                          <a:latin typeface="Arial" charset="0"/>
                        </a:rPr>
                        <a:t>1000ppm</a:t>
                      </a:r>
                    </a:p>
                  </a:txBody>
                  <a:tcPr marT="45728" marB="45728" horzOverflow="overflow"/>
                </a:tc>
              </a:tr>
              <a:tr h="51825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rgbClr val="0070C0"/>
                          </a:solidFill>
                          <a:effectLst/>
                          <a:latin typeface="Arial" charset="0"/>
                        </a:rPr>
                        <a:t>acetone</a:t>
                      </a:r>
                    </a:p>
                  </a:txBody>
                  <a:tcPr marT="45728" marB="45728"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rgbClr val="0070C0"/>
                          </a:solidFill>
                          <a:effectLst/>
                          <a:latin typeface="Arial" charset="0"/>
                        </a:rPr>
                        <a:t>1000ppm</a:t>
                      </a:r>
                    </a:p>
                  </a:txBody>
                  <a:tcPr marT="45728" marB="45728" horzOverflow="overflow"/>
                </a:tc>
              </a:tr>
              <a:tr h="94505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err="1" smtClean="0">
                          <a:ln>
                            <a:noFill/>
                          </a:ln>
                          <a:solidFill>
                            <a:srgbClr val="0070C0"/>
                          </a:solidFill>
                          <a:effectLst/>
                          <a:latin typeface="Arial" charset="0"/>
                        </a:rPr>
                        <a:t>Methyline</a:t>
                      </a:r>
                      <a:r>
                        <a:rPr kumimoji="0" lang="en-US" sz="2800" b="0" i="0" u="none" strike="noStrike" cap="none" normalizeH="0" baseline="0" dirty="0" smtClean="0">
                          <a:ln>
                            <a:noFill/>
                          </a:ln>
                          <a:solidFill>
                            <a:srgbClr val="0070C0"/>
                          </a:solidFill>
                          <a:effectLst/>
                          <a:latin typeface="Arial" charset="0"/>
                        </a:rPr>
                        <a:t> chloride</a:t>
                      </a:r>
                    </a:p>
                  </a:txBody>
                  <a:tcPr marT="45728" marB="45728"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rgbClr val="0070C0"/>
                          </a:solidFill>
                          <a:effectLst/>
                          <a:latin typeface="Arial" charset="0"/>
                        </a:rPr>
                        <a:t>125ppm</a:t>
                      </a:r>
                    </a:p>
                  </a:txBody>
                  <a:tcPr marT="45728" marB="45728" horzOverflow="overflow"/>
                </a:tc>
              </a:tr>
              <a:tr h="51825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0070C0"/>
                          </a:solidFill>
                          <a:effectLst/>
                          <a:latin typeface="Arial" charset="0"/>
                        </a:rPr>
                        <a:t>Isopropyl alcohol</a:t>
                      </a:r>
                    </a:p>
                  </a:txBody>
                  <a:tcPr marT="45728" marB="45728"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rgbClr val="0070C0"/>
                          </a:solidFill>
                          <a:effectLst/>
                          <a:latin typeface="Arial" charset="0"/>
                        </a:rPr>
                        <a:t>400ppm</a:t>
                      </a:r>
                    </a:p>
                  </a:txBody>
                  <a:tcPr marT="45728" marB="45728" horzOverflow="overflow"/>
                </a:tc>
              </a:tr>
            </a:tbl>
          </a:graphicData>
        </a:graphic>
      </p:graphicFrame>
      <p:sp>
        <p:nvSpPr>
          <p:cNvPr id="4" name="Date Placeholder 3"/>
          <p:cNvSpPr>
            <a:spLocks noGrp="1"/>
          </p:cNvSpPr>
          <p:nvPr>
            <p:ph type="dt" sz="half" idx="12"/>
          </p:nvPr>
        </p:nvSpPr>
        <p:spPr/>
        <p:txBody>
          <a:bodyPr/>
          <a:lstStyle/>
          <a:p>
            <a:pPr>
              <a:defRPr/>
            </a:pPr>
            <a:endParaRPr lang="en-US" dirty="0"/>
          </a:p>
        </p:txBody>
      </p:sp>
      <p:sp>
        <p:nvSpPr>
          <p:cNvPr id="6" name="Slide Number Placeholder 5"/>
          <p:cNvSpPr>
            <a:spLocks noGrp="1"/>
          </p:cNvSpPr>
          <p:nvPr>
            <p:ph type="sldNum" sz="quarter" idx="11"/>
          </p:nvPr>
        </p:nvSpPr>
        <p:spPr/>
        <p:txBody>
          <a:bodyPr/>
          <a:lstStyle/>
          <a:p>
            <a:pPr>
              <a:defRPr/>
            </a:pPr>
            <a:fld id="{19CA5867-30B0-47E9-8046-18FF1716E691}" type="slidenum">
              <a:rPr lang="en-US" smtClean="0"/>
              <a:pPr>
                <a:defRPr/>
              </a:pPr>
              <a:t>33</a:t>
            </a:fld>
            <a:endParaRPr lang="en-US"/>
          </a:p>
        </p:txBody>
      </p:sp>
      <p:sp>
        <p:nvSpPr>
          <p:cNvPr id="7" name="Footer Placeholder 6"/>
          <p:cNvSpPr>
            <a:spLocks noGrp="1"/>
          </p:cNvSpPr>
          <p:nvPr>
            <p:ph type="ftr" sz="quarter" idx="10"/>
          </p:nvPr>
        </p:nvSpPr>
        <p:spPr/>
        <p:txBody>
          <a:bodyPr/>
          <a:lstStyle/>
          <a:p>
            <a:pPr>
              <a:defRPr/>
            </a:pP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941387"/>
          </a:xfrm>
        </p:spPr>
        <p:txBody>
          <a:bodyPr/>
          <a:lstStyle/>
          <a:p>
            <a:pPr eaLnBrk="1" hangingPunct="1">
              <a:defRPr/>
            </a:pPr>
            <a:r>
              <a:rPr lang="en-US" sz="2400" u="sng" dirty="0" smtClean="0">
                <a:latin typeface="Times New Roman" pitchFamily="18" charset="0"/>
                <a:cs typeface="Times New Roman" pitchFamily="18" charset="0"/>
              </a:rPr>
              <a:t>MECHANCAL HAZARDS</a:t>
            </a:r>
          </a:p>
        </p:txBody>
      </p:sp>
      <p:sp>
        <p:nvSpPr>
          <p:cNvPr id="3" name="Content Placeholder 2"/>
          <p:cNvSpPr>
            <a:spLocks noGrp="1"/>
          </p:cNvSpPr>
          <p:nvPr>
            <p:ph idx="1"/>
          </p:nvPr>
        </p:nvSpPr>
        <p:spPr>
          <a:xfrm>
            <a:off x="457200" y="1143000"/>
            <a:ext cx="8229600" cy="5334000"/>
          </a:xfrm>
        </p:spPr>
        <p:txBody>
          <a:bodyPr>
            <a:normAutofit lnSpcReduction="10000"/>
          </a:bodyPr>
          <a:lstStyle/>
          <a:p>
            <a:pPr eaLnBrk="1" hangingPunct="1">
              <a:buFont typeface="Arial" charset="0"/>
              <a:buChar char="•"/>
            </a:pPr>
            <a:r>
              <a:rPr lang="en-US" altLang="en-US" sz="2400" dirty="0" smtClean="0">
                <a:latin typeface="Times New Roman" pitchFamily="18" charset="0"/>
                <a:cs typeface="Times New Roman" pitchFamily="18" charset="0"/>
              </a:rPr>
              <a:t>These are associated with powers-driven machine, whether </a:t>
            </a:r>
          </a:p>
          <a:p>
            <a:pPr eaLnBrk="1" hangingPunct="1">
              <a:buFont typeface="Wingdings" pitchFamily="2" charset="2"/>
              <a:buNone/>
            </a:pPr>
            <a:r>
              <a:rPr lang="en-US" altLang="en-US" sz="2400" dirty="0" smtClean="0">
                <a:latin typeface="Times New Roman" pitchFamily="18" charset="0"/>
                <a:cs typeface="Times New Roman" pitchFamily="18" charset="0"/>
              </a:rPr>
              <a:t>     automated or manually operated by steam, hydraulic and/or</a:t>
            </a:r>
          </a:p>
          <a:p>
            <a:pPr eaLnBrk="1" hangingPunct="1">
              <a:buFont typeface="Wingdings" pitchFamily="2" charset="2"/>
              <a:buNone/>
            </a:pPr>
            <a:r>
              <a:rPr lang="en-US" altLang="en-US" sz="2400" dirty="0" smtClean="0">
                <a:latin typeface="Times New Roman" pitchFamily="18" charset="0"/>
                <a:cs typeface="Times New Roman" pitchFamily="18" charset="0"/>
              </a:rPr>
              <a:t>     electric power introduced new hazards into work place.</a:t>
            </a:r>
          </a:p>
          <a:p>
            <a:pPr eaLnBrk="1" hangingPunct="1">
              <a:buFont typeface="Arial" charset="0"/>
              <a:buChar char="•"/>
            </a:pPr>
            <a:r>
              <a:rPr lang="en-US" altLang="en-US" sz="2400" dirty="0" smtClean="0">
                <a:latin typeface="Times New Roman" pitchFamily="18" charset="0"/>
                <a:cs typeface="Times New Roman" pitchFamily="18" charset="0"/>
              </a:rPr>
              <a:t>Mechanical hazards are exacerbated by the large number and different designs of equipment, crowded work place conditions and different interaction between workers and equipment.</a:t>
            </a:r>
          </a:p>
          <a:p>
            <a:pPr eaLnBrk="1" hangingPunct="1">
              <a:buFont typeface="Arial" charset="0"/>
              <a:buChar char="•"/>
            </a:pPr>
            <a:r>
              <a:rPr lang="en-US" altLang="en-US" sz="2400" dirty="0" smtClean="0">
                <a:latin typeface="Times New Roman" pitchFamily="18" charset="0"/>
                <a:cs typeface="Times New Roman" pitchFamily="18" charset="0"/>
              </a:rPr>
              <a:t>Hazardous electrical energy must be released or controlled before working on active equipment.</a:t>
            </a:r>
          </a:p>
          <a:p>
            <a:pPr eaLnBrk="1" hangingPunct="1">
              <a:buFont typeface="Arial" charset="0"/>
              <a:buChar char="•"/>
            </a:pPr>
            <a:r>
              <a:rPr lang="en-US" altLang="en-US" sz="2400" dirty="0" smtClean="0">
                <a:latin typeface="Times New Roman" pitchFamily="18" charset="0"/>
                <a:cs typeface="Times New Roman" pitchFamily="18" charset="0"/>
              </a:rPr>
              <a:t>High sound levels may be generated by manufacturing equipment (e.g., ball mill) there by increasing their exposure to noise.</a:t>
            </a:r>
          </a:p>
          <a:p>
            <a:pPr eaLnBrk="1" hangingPunct="1">
              <a:buFont typeface="Arial" charset="0"/>
              <a:buChar char="•"/>
            </a:pPr>
            <a:r>
              <a:rPr lang="en-US" altLang="en-US" sz="2400" dirty="0" smtClean="0">
                <a:latin typeface="Times New Roman" pitchFamily="18" charset="0"/>
                <a:cs typeface="Times New Roman" pitchFamily="18" charset="0"/>
              </a:rPr>
              <a:t>Injuries like cutting, tearing, shearing, puncturing and crushing</a:t>
            </a:r>
          </a:p>
          <a:p>
            <a:pPr eaLnBrk="1" hangingPunct="1">
              <a:buFont typeface="Wingdings" pitchFamily="2" charset="2"/>
              <a:buNone/>
            </a:pPr>
            <a:r>
              <a:rPr lang="en-US" altLang="en-US" sz="2400" dirty="0" smtClean="0">
                <a:latin typeface="Times New Roman" pitchFamily="18" charset="0"/>
                <a:cs typeface="Times New Roman" pitchFamily="18" charset="0"/>
              </a:rPr>
              <a:t>     may occur with moving machinery. (Barbara et al.,2005).</a:t>
            </a:r>
          </a:p>
          <a:p>
            <a:pPr eaLnBrk="1" hangingPunct="1">
              <a:buFont typeface="Wingdings" pitchFamily="2" charset="2"/>
              <a:buNone/>
            </a:pPr>
            <a:endParaRPr lang="en-US" altLang="en-US" sz="2400" dirty="0" smtClean="0">
              <a:latin typeface="Times New Roman" pitchFamily="18" charset="0"/>
              <a:cs typeface="Times New Roman" pitchFamily="18" charset="0"/>
            </a:endParaRPr>
          </a:p>
        </p:txBody>
      </p:sp>
      <p:sp>
        <p:nvSpPr>
          <p:cNvPr id="4" name="Date Placeholder 3"/>
          <p:cNvSpPr>
            <a:spLocks noGrp="1"/>
          </p:cNvSpPr>
          <p:nvPr>
            <p:ph type="dt" sz="half" idx="12"/>
          </p:nvPr>
        </p:nvSpPr>
        <p:spPr>
          <a:xfrm>
            <a:off x="8686800" y="6096000"/>
            <a:ext cx="457200" cy="1000125"/>
          </a:xfrm>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19CA5867-30B0-47E9-8046-18FF1716E691}" type="slidenum">
              <a:rPr lang="en-US" smtClean="0"/>
              <a:pPr>
                <a:defRPr/>
              </a:pPr>
              <a:t>34</a:t>
            </a:fld>
            <a:endParaRPr lang="en-US"/>
          </a:p>
        </p:txBody>
      </p:sp>
      <p:sp>
        <p:nvSpPr>
          <p:cNvPr id="6" name="Footer Placeholder 5"/>
          <p:cNvSpPr>
            <a:spLocks noGrp="1"/>
          </p:cNvSpPr>
          <p:nvPr>
            <p:ph type="ftr" sz="quarter" idx="10"/>
          </p:nvPr>
        </p:nvSpPr>
        <p:spPr/>
        <p:txBody>
          <a:bodyPr/>
          <a:lstStyle/>
          <a:p>
            <a:pPr>
              <a:defRPr/>
            </a:pPr>
            <a:r>
              <a:rPr lang="en-US" dirty="0" smtClean="0"/>
              <a:t>.</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0"/>
            <a:ext cx="9144000" cy="1066800"/>
          </a:xfrm>
          <a:solidFill>
            <a:schemeClr val="bg1"/>
          </a:solidFill>
        </p:spPr>
        <p:txBody>
          <a:bodyPr/>
          <a:lstStyle/>
          <a:p>
            <a:pPr eaLnBrk="1" hangingPunct="1"/>
            <a:r>
              <a:rPr lang="en-US" sz="3600" smtClean="0">
                <a:latin typeface="Times New Roman" pitchFamily="18" charset="0"/>
                <a:cs typeface="Times New Roman" pitchFamily="18" charset="0"/>
              </a:rPr>
              <a:t> </a:t>
            </a:r>
            <a:r>
              <a:rPr lang="en-US" b="1" smtClean="0">
                <a:solidFill>
                  <a:srgbClr val="0000FF"/>
                </a:solidFill>
                <a:latin typeface="Times New Roman" pitchFamily="18" charset="0"/>
                <a:cs typeface="Times New Roman" pitchFamily="18" charset="0"/>
              </a:rPr>
              <a:t>Mechanical hazards</a:t>
            </a:r>
          </a:p>
        </p:txBody>
      </p:sp>
      <p:sp>
        <p:nvSpPr>
          <p:cNvPr id="10243" name="Rectangle 3"/>
          <p:cNvSpPr>
            <a:spLocks noGrp="1" noChangeArrowheads="1"/>
          </p:cNvSpPr>
          <p:nvPr>
            <p:ph type="body" idx="1"/>
          </p:nvPr>
        </p:nvSpPr>
        <p:spPr>
          <a:xfrm>
            <a:off x="457200" y="1066800"/>
            <a:ext cx="8229600" cy="5334000"/>
          </a:xfrm>
        </p:spPr>
        <p:txBody>
          <a:bodyPr/>
          <a:lstStyle/>
          <a:p>
            <a:pPr algn="just" eaLnBrk="1" hangingPunct="1"/>
            <a:r>
              <a:rPr lang="en-US" sz="2400" smtClean="0">
                <a:latin typeface="Times New Roman" pitchFamily="18" charset="0"/>
                <a:cs typeface="Times New Roman" pitchFamily="18" charset="0"/>
              </a:rPr>
              <a:t>Accidents usually take place by the combination of unsafe condition &amp; carelessness.</a:t>
            </a:r>
          </a:p>
          <a:p>
            <a:pPr algn="just" eaLnBrk="1" hangingPunct="1"/>
            <a:r>
              <a:rPr lang="en-US" sz="2400" smtClean="0">
                <a:solidFill>
                  <a:srgbClr val="7030A0"/>
                </a:solidFill>
                <a:latin typeface="Times New Roman" pitchFamily="18" charset="0"/>
                <a:cs typeface="Times New Roman" pitchFamily="18" charset="0"/>
              </a:rPr>
              <a:t>Most of industrial accidents are due to</a:t>
            </a:r>
          </a:p>
          <a:p>
            <a:pPr algn="just" eaLnBrk="1" hangingPunct="1">
              <a:buFont typeface="Wingdings" pitchFamily="2" charset="2"/>
              <a:buChar char="ü"/>
            </a:pPr>
            <a:r>
              <a:rPr lang="en-US" sz="2400" smtClean="0">
                <a:latin typeface="Times New Roman" pitchFamily="18" charset="0"/>
                <a:cs typeface="Times New Roman" pitchFamily="18" charset="0"/>
              </a:rPr>
              <a:t>Faulty inspection</a:t>
            </a:r>
          </a:p>
          <a:p>
            <a:pPr algn="just" eaLnBrk="1" hangingPunct="1">
              <a:buFont typeface="Wingdings" pitchFamily="2" charset="2"/>
              <a:buChar char="ü"/>
            </a:pPr>
            <a:r>
              <a:rPr lang="en-US" sz="2400" smtClean="0">
                <a:latin typeface="Times New Roman" pitchFamily="18" charset="0"/>
                <a:cs typeface="Times New Roman" pitchFamily="18" charset="0"/>
              </a:rPr>
              <a:t>Inability of employee</a:t>
            </a:r>
          </a:p>
          <a:p>
            <a:pPr algn="just" eaLnBrk="1" hangingPunct="1">
              <a:buFont typeface="Wingdings" pitchFamily="2" charset="2"/>
              <a:buChar char="ü"/>
            </a:pPr>
            <a:r>
              <a:rPr lang="en-US" sz="2400" smtClean="0">
                <a:latin typeface="Times New Roman" pitchFamily="18" charset="0"/>
                <a:cs typeface="Times New Roman" pitchFamily="18" charset="0"/>
              </a:rPr>
              <a:t>Poor discipline</a:t>
            </a:r>
          </a:p>
          <a:p>
            <a:pPr algn="just" eaLnBrk="1" hangingPunct="1">
              <a:buFont typeface="Wingdings" pitchFamily="2" charset="2"/>
              <a:buChar char="ü"/>
            </a:pPr>
            <a:r>
              <a:rPr lang="en-US" sz="2400" smtClean="0">
                <a:latin typeface="Times New Roman" pitchFamily="18" charset="0"/>
                <a:cs typeface="Times New Roman" pitchFamily="18" charset="0"/>
              </a:rPr>
              <a:t>Lack of concentration</a:t>
            </a:r>
          </a:p>
          <a:p>
            <a:pPr algn="just" eaLnBrk="1" hangingPunct="1">
              <a:buFont typeface="Wingdings" pitchFamily="2" charset="2"/>
              <a:buChar char="ü"/>
            </a:pPr>
            <a:r>
              <a:rPr lang="en-US" sz="2400" smtClean="0">
                <a:latin typeface="Times New Roman" pitchFamily="18" charset="0"/>
                <a:cs typeface="Times New Roman" pitchFamily="18" charset="0"/>
              </a:rPr>
              <a:t>Unsafe practice</a:t>
            </a:r>
          </a:p>
          <a:p>
            <a:pPr algn="just" eaLnBrk="1" hangingPunct="1">
              <a:buFont typeface="Wingdings" pitchFamily="2" charset="2"/>
              <a:buChar char="ü"/>
            </a:pPr>
            <a:r>
              <a:rPr lang="en-US" sz="2400" smtClean="0">
                <a:latin typeface="Times New Roman" pitchFamily="18" charset="0"/>
                <a:cs typeface="Times New Roman" pitchFamily="18" charset="0"/>
              </a:rPr>
              <a:t>Mental &amp; physical unfitness for job</a:t>
            </a:r>
          </a:p>
          <a:p>
            <a:pPr algn="just" eaLnBrk="1" hangingPunct="1">
              <a:buFont typeface="Wingdings" pitchFamily="2" charset="2"/>
              <a:buChar char="ü"/>
            </a:pPr>
            <a:r>
              <a:rPr lang="en-US" sz="2400" smtClean="0">
                <a:latin typeface="Times New Roman" pitchFamily="18" charset="0"/>
                <a:cs typeface="Times New Roman" pitchFamily="18" charset="0"/>
              </a:rPr>
              <a:t>Faulty equipment or improper working condition</a:t>
            </a:r>
          </a:p>
          <a:p>
            <a:pPr algn="just" eaLnBrk="1" hangingPunct="1">
              <a:buFont typeface="Wingdings" pitchFamily="2" charset="2"/>
              <a:buChar char="ü"/>
            </a:pPr>
            <a:r>
              <a:rPr lang="en-US" sz="2400" smtClean="0">
                <a:latin typeface="Times New Roman" pitchFamily="18" charset="0"/>
                <a:cs typeface="Times New Roman" pitchFamily="18" charset="0"/>
              </a:rPr>
              <a:t>Improper training regarding the safety aspects</a:t>
            </a:r>
          </a:p>
        </p:txBody>
      </p:sp>
      <p:sp>
        <p:nvSpPr>
          <p:cNvPr id="4" name="Date Placeholder 3"/>
          <p:cNvSpPr>
            <a:spLocks noGrp="1"/>
          </p:cNvSpPr>
          <p:nvPr>
            <p:ph type="dt" sz="quarter" idx="10"/>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ChangeArrowheads="1"/>
          </p:cNvSpPr>
          <p:nvPr/>
        </p:nvSpPr>
        <p:spPr bwMode="auto">
          <a:xfrm>
            <a:off x="0" y="609600"/>
            <a:ext cx="8915400" cy="769938"/>
          </a:xfrm>
          <a:prstGeom prst="rect">
            <a:avLst/>
          </a:prstGeom>
          <a:noFill/>
          <a:ln w="9525">
            <a:noFill/>
            <a:miter lim="800000"/>
            <a:headEnd/>
            <a:tailEnd/>
          </a:ln>
        </p:spPr>
        <p:txBody>
          <a:bodyPr>
            <a:spAutoFit/>
          </a:bodyPr>
          <a:lstStyle/>
          <a:p>
            <a:pPr algn="ctr">
              <a:spcBef>
                <a:spcPct val="60000"/>
              </a:spcBef>
              <a:buClr>
                <a:schemeClr val="tx1"/>
              </a:buClr>
              <a:buFont typeface="Wingdings" pitchFamily="2" charset="2"/>
              <a:buChar char="Ø"/>
            </a:pPr>
            <a:r>
              <a:rPr lang="en-US" sz="4400" b="1">
                <a:solidFill>
                  <a:srgbClr val="0000FF"/>
                </a:solidFill>
                <a:latin typeface="Times New Roman" pitchFamily="18" charset="0"/>
                <a:cs typeface="Times New Roman" pitchFamily="18" charset="0"/>
              </a:rPr>
              <a:t>Building planning</a:t>
            </a:r>
          </a:p>
        </p:txBody>
      </p:sp>
      <p:sp>
        <p:nvSpPr>
          <p:cNvPr id="11267" name="Rectangle 6"/>
          <p:cNvSpPr>
            <a:spLocks noGrp="1" noChangeArrowheads="1"/>
          </p:cNvSpPr>
          <p:nvPr>
            <p:ph type="body" idx="1"/>
          </p:nvPr>
        </p:nvSpPr>
        <p:spPr>
          <a:xfrm>
            <a:off x="457200" y="1676400"/>
            <a:ext cx="8382000" cy="4419600"/>
          </a:xfrm>
        </p:spPr>
        <p:txBody>
          <a:bodyPr/>
          <a:lstStyle/>
          <a:p>
            <a:pPr algn="just" eaLnBrk="1" hangingPunct="1">
              <a:lnSpc>
                <a:spcPct val="90000"/>
              </a:lnSpc>
            </a:pPr>
            <a:r>
              <a:rPr lang="en-US" sz="2800" dirty="0" smtClean="0">
                <a:latin typeface="Times New Roman" pitchFamily="18" charset="0"/>
                <a:cs typeface="Times New Roman" pitchFamily="18" charset="0"/>
              </a:rPr>
              <a:t>Floors must be of non-slippery type.</a:t>
            </a:r>
          </a:p>
          <a:p>
            <a:pPr algn="just" eaLnBrk="1" hangingPunct="1">
              <a:lnSpc>
                <a:spcPct val="90000"/>
              </a:lnSpc>
            </a:pPr>
            <a:endParaRPr lang="en-US" sz="2800" dirty="0" smtClean="0">
              <a:latin typeface="Times New Roman" pitchFamily="18" charset="0"/>
              <a:cs typeface="Times New Roman" pitchFamily="18" charset="0"/>
            </a:endParaRPr>
          </a:p>
          <a:p>
            <a:pPr algn="just" eaLnBrk="1" hangingPunct="1">
              <a:lnSpc>
                <a:spcPct val="90000"/>
              </a:lnSpc>
            </a:pPr>
            <a:r>
              <a:rPr lang="en-US" sz="2800" dirty="0" smtClean="0">
                <a:latin typeface="Times New Roman" pitchFamily="18" charset="0"/>
                <a:cs typeface="Times New Roman" pitchFamily="18" charset="0"/>
              </a:rPr>
              <a:t>Enough space for employees to work.</a:t>
            </a:r>
          </a:p>
          <a:p>
            <a:pPr algn="just" eaLnBrk="1" hangingPunct="1">
              <a:lnSpc>
                <a:spcPct val="90000"/>
              </a:lnSpc>
            </a:pPr>
            <a:endParaRPr lang="en-US" sz="2800" dirty="0" smtClean="0">
              <a:latin typeface="Times New Roman" pitchFamily="18" charset="0"/>
              <a:cs typeface="Times New Roman" pitchFamily="18" charset="0"/>
            </a:endParaRPr>
          </a:p>
          <a:p>
            <a:pPr algn="just" eaLnBrk="1" hangingPunct="1">
              <a:lnSpc>
                <a:spcPct val="90000"/>
              </a:lnSpc>
            </a:pPr>
            <a:r>
              <a:rPr lang="en-US" sz="2800" dirty="0" smtClean="0">
                <a:latin typeface="Times New Roman" pitchFamily="18" charset="0"/>
                <a:cs typeface="Times New Roman" pitchFamily="18" charset="0"/>
              </a:rPr>
              <a:t>Passages between working places.</a:t>
            </a:r>
          </a:p>
          <a:p>
            <a:pPr algn="just" eaLnBrk="1" hangingPunct="1">
              <a:lnSpc>
                <a:spcPct val="90000"/>
              </a:lnSpc>
            </a:pPr>
            <a:endParaRPr lang="en-US" sz="2800" dirty="0" smtClean="0">
              <a:latin typeface="Times New Roman" pitchFamily="18" charset="0"/>
              <a:cs typeface="Times New Roman" pitchFamily="18" charset="0"/>
            </a:endParaRPr>
          </a:p>
          <a:p>
            <a:pPr algn="just" eaLnBrk="1" hangingPunct="1">
              <a:lnSpc>
                <a:spcPct val="90000"/>
              </a:lnSpc>
            </a:pPr>
            <a:r>
              <a:rPr lang="en-US" sz="2800" dirty="0" smtClean="0">
                <a:latin typeface="Times New Roman" pitchFamily="18" charset="0"/>
                <a:cs typeface="Times New Roman" pitchFamily="18" charset="0"/>
              </a:rPr>
              <a:t>Proper arrangements of temperature control; like fans, A.C., heaters.</a:t>
            </a:r>
          </a:p>
        </p:txBody>
      </p:sp>
      <p:sp>
        <p:nvSpPr>
          <p:cNvPr id="4" name="Date Placeholder 3"/>
          <p:cNvSpPr>
            <a:spLocks noGrp="1"/>
          </p:cNvSpPr>
          <p:nvPr>
            <p:ph type="dt" sz="quarter" idx="10"/>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body" idx="1"/>
          </p:nvPr>
        </p:nvSpPr>
        <p:spPr>
          <a:xfrm>
            <a:off x="838200" y="1600200"/>
            <a:ext cx="7543800" cy="3657600"/>
          </a:xfrm>
        </p:spPr>
        <p:txBody>
          <a:bodyPr/>
          <a:lstStyle/>
          <a:p>
            <a:pPr algn="just" eaLnBrk="1" hangingPunct="1"/>
            <a:r>
              <a:rPr lang="en-US" sz="2800" smtClean="0">
                <a:latin typeface="Times New Roman" pitchFamily="18" charset="0"/>
                <a:cs typeface="Times New Roman" pitchFamily="18" charset="0"/>
              </a:rPr>
              <a:t>Protection of head by using hard hats/helmets.</a:t>
            </a:r>
          </a:p>
          <a:p>
            <a:pPr algn="just" eaLnBrk="1" hangingPunct="1"/>
            <a:endParaRPr lang="en-US" sz="2800" smtClean="0">
              <a:latin typeface="Times New Roman" pitchFamily="18" charset="0"/>
              <a:cs typeface="Times New Roman" pitchFamily="18" charset="0"/>
            </a:endParaRPr>
          </a:p>
          <a:p>
            <a:pPr algn="just" eaLnBrk="1" hangingPunct="1"/>
            <a:r>
              <a:rPr lang="en-US" sz="2800" smtClean="0">
                <a:latin typeface="Times New Roman" pitchFamily="18" charset="0"/>
                <a:cs typeface="Times New Roman" pitchFamily="18" charset="0"/>
              </a:rPr>
              <a:t>Protection of ears by using earmufffs and plugs.</a:t>
            </a:r>
          </a:p>
          <a:p>
            <a:pPr algn="just" eaLnBrk="1" hangingPunct="1"/>
            <a:endParaRPr lang="en-US" sz="2800" smtClean="0">
              <a:latin typeface="Times New Roman" pitchFamily="18" charset="0"/>
              <a:cs typeface="Times New Roman" pitchFamily="18" charset="0"/>
            </a:endParaRPr>
          </a:p>
          <a:p>
            <a:pPr algn="just" eaLnBrk="1" hangingPunct="1"/>
            <a:r>
              <a:rPr lang="en-US" sz="2800" smtClean="0">
                <a:latin typeface="Times New Roman" pitchFamily="18" charset="0"/>
                <a:cs typeface="Times New Roman" pitchFamily="18" charset="0"/>
              </a:rPr>
              <a:t>Protection of face by using face marks, face shields. </a:t>
            </a:r>
          </a:p>
        </p:txBody>
      </p:sp>
      <p:sp>
        <p:nvSpPr>
          <p:cNvPr id="13315" name="Rectangle 4"/>
          <p:cNvSpPr>
            <a:spLocks noChangeArrowheads="1"/>
          </p:cNvSpPr>
          <p:nvPr/>
        </p:nvSpPr>
        <p:spPr bwMode="auto">
          <a:xfrm>
            <a:off x="0" y="228600"/>
            <a:ext cx="9144000" cy="769938"/>
          </a:xfrm>
          <a:prstGeom prst="rect">
            <a:avLst/>
          </a:prstGeom>
          <a:noFill/>
          <a:ln w="9525">
            <a:noFill/>
            <a:miter lim="800000"/>
            <a:headEnd/>
            <a:tailEnd/>
          </a:ln>
        </p:spPr>
        <p:txBody>
          <a:bodyPr>
            <a:spAutoFit/>
          </a:bodyPr>
          <a:lstStyle/>
          <a:p>
            <a:pPr algn="ctr">
              <a:spcBef>
                <a:spcPct val="60000"/>
              </a:spcBef>
              <a:buClr>
                <a:schemeClr val="tx1"/>
              </a:buClr>
              <a:buFont typeface="Wingdings" pitchFamily="2" charset="2"/>
              <a:buChar char="Ø"/>
            </a:pPr>
            <a:r>
              <a:rPr lang="en-US" sz="4400" b="1">
                <a:solidFill>
                  <a:srgbClr val="0000FF"/>
                </a:solidFill>
                <a:latin typeface="Times New Roman" pitchFamily="18" charset="0"/>
                <a:cs typeface="Times New Roman" pitchFamily="18" charset="0"/>
              </a:rPr>
              <a:t>Personal protective devices</a:t>
            </a:r>
          </a:p>
        </p:txBody>
      </p:sp>
      <p:sp>
        <p:nvSpPr>
          <p:cNvPr id="4" name="Date Placeholder 3"/>
          <p:cNvSpPr>
            <a:spLocks noGrp="1"/>
          </p:cNvSpPr>
          <p:nvPr>
            <p:ph type="dt" sz="quarter" idx="10"/>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73725"/>
          </a:xfrm>
        </p:spPr>
        <p:txBody>
          <a:bodyPr/>
          <a:lstStyle/>
          <a:p>
            <a:pPr eaLnBrk="1" hangingPunct="1">
              <a:buFont typeface="Wingdings" pitchFamily="2" charset="2"/>
              <a:buNone/>
            </a:pPr>
            <a:r>
              <a:rPr lang="en-US" altLang="en-US" sz="2400" smtClean="0">
                <a:solidFill>
                  <a:srgbClr val="00B0F0"/>
                </a:solidFill>
                <a:latin typeface="Times New Roman" pitchFamily="18" charset="0"/>
                <a:cs typeface="Times New Roman" pitchFamily="18" charset="0"/>
              </a:rPr>
              <a:t>Point of operation devices</a:t>
            </a:r>
            <a:r>
              <a:rPr lang="en-US" altLang="en-US" sz="2400" smtClean="0">
                <a:latin typeface="Times New Roman" pitchFamily="18" charset="0"/>
                <a:cs typeface="Times New Roman" pitchFamily="18" charset="0"/>
              </a:rPr>
              <a:t>-photoelectric devices, radiofrequency </a:t>
            </a:r>
          </a:p>
          <a:p>
            <a:pPr eaLnBrk="1" hangingPunct="1">
              <a:buFont typeface="Wingdings" pitchFamily="2" charset="2"/>
              <a:buNone/>
            </a:pPr>
            <a:r>
              <a:rPr lang="en-US" altLang="en-US" sz="2400" smtClean="0">
                <a:latin typeface="Times New Roman" pitchFamily="18" charset="0"/>
                <a:cs typeface="Times New Roman" pitchFamily="18" charset="0"/>
              </a:rPr>
              <a:t>devices, pull back devices, restraint devices and safety trip </a:t>
            </a:r>
          </a:p>
          <a:p>
            <a:pPr eaLnBrk="1" hangingPunct="1">
              <a:buFont typeface="Wingdings" pitchFamily="2" charset="2"/>
              <a:buNone/>
            </a:pPr>
            <a:r>
              <a:rPr lang="en-US" altLang="en-US" sz="2400" smtClean="0">
                <a:latin typeface="Times New Roman" pitchFamily="18" charset="0"/>
                <a:cs typeface="Times New Roman" pitchFamily="18" charset="0"/>
              </a:rPr>
              <a:t>devices.</a:t>
            </a:r>
          </a:p>
          <a:p>
            <a:pPr eaLnBrk="1" hangingPunct="1">
              <a:buFont typeface="Wingdings" pitchFamily="2" charset="2"/>
              <a:buNone/>
            </a:pPr>
            <a:r>
              <a:rPr lang="en-US" altLang="en-US" sz="2400" smtClean="0">
                <a:solidFill>
                  <a:srgbClr val="00B0F0"/>
                </a:solidFill>
                <a:latin typeface="Times New Roman" pitchFamily="18" charset="0"/>
                <a:cs typeface="Times New Roman" pitchFamily="18" charset="0"/>
              </a:rPr>
              <a:t>Feeding and ejection systems</a:t>
            </a:r>
            <a:r>
              <a:rPr lang="en-US" altLang="en-US" sz="2400" smtClean="0">
                <a:latin typeface="Times New Roman" pitchFamily="18" charset="0"/>
                <a:cs typeface="Times New Roman" pitchFamily="18" charset="0"/>
              </a:rPr>
              <a:t>-automatic feed system, semi </a:t>
            </a:r>
          </a:p>
          <a:p>
            <a:pPr eaLnBrk="1" hangingPunct="1">
              <a:buFont typeface="Wingdings" pitchFamily="2" charset="2"/>
              <a:buNone/>
            </a:pPr>
            <a:r>
              <a:rPr lang="en-US" altLang="en-US" sz="2400" smtClean="0">
                <a:latin typeface="Times New Roman" pitchFamily="18" charset="0"/>
                <a:cs typeface="Times New Roman" pitchFamily="18" charset="0"/>
              </a:rPr>
              <a:t>automatic,  automatic and semiautomatic ejection systems.</a:t>
            </a:r>
          </a:p>
          <a:p>
            <a:pPr eaLnBrk="1" hangingPunct="1">
              <a:buFont typeface="Wingdings" pitchFamily="2" charset="2"/>
              <a:buNone/>
            </a:pPr>
            <a:r>
              <a:rPr lang="en-US" altLang="en-US" sz="2400" smtClean="0">
                <a:solidFill>
                  <a:srgbClr val="00B0F0"/>
                </a:solidFill>
                <a:latin typeface="Times New Roman" pitchFamily="18" charset="0"/>
                <a:cs typeface="Times New Roman" pitchFamily="18" charset="0"/>
              </a:rPr>
              <a:t>Robot safeguards</a:t>
            </a:r>
            <a:r>
              <a:rPr lang="en-US" altLang="en-US" sz="2400" smtClean="0">
                <a:latin typeface="Times New Roman" pitchFamily="18" charset="0"/>
                <a:cs typeface="Times New Roman" pitchFamily="18" charset="0"/>
              </a:rPr>
              <a:t>.</a:t>
            </a:r>
          </a:p>
          <a:p>
            <a:pPr eaLnBrk="1" hangingPunct="1">
              <a:buFont typeface="Wingdings" pitchFamily="2" charset="2"/>
              <a:buNone/>
            </a:pPr>
            <a:r>
              <a:rPr lang="en-US" altLang="en-US" sz="2000" smtClean="0">
                <a:solidFill>
                  <a:srgbClr val="92D050"/>
                </a:solidFill>
                <a:latin typeface="Times New Roman" pitchFamily="18" charset="0"/>
                <a:cs typeface="Times New Roman" pitchFamily="18" charset="0"/>
              </a:rPr>
              <a:t>LOCKOUT/TAGOUT SYSTEMS</a:t>
            </a:r>
          </a:p>
          <a:p>
            <a:pPr eaLnBrk="1" hangingPunct="1">
              <a:buFont typeface="Wingdings" pitchFamily="2" charset="2"/>
              <a:buNone/>
            </a:pPr>
            <a:r>
              <a:rPr lang="en-US" altLang="en-US" sz="2400" smtClean="0">
                <a:latin typeface="Times New Roman" pitchFamily="18" charset="0"/>
                <a:cs typeface="Times New Roman" pitchFamily="18" charset="0"/>
              </a:rPr>
              <a:t>Padlock systems</a:t>
            </a:r>
          </a:p>
          <a:p>
            <a:pPr eaLnBrk="1" hangingPunct="1">
              <a:buFont typeface="Wingdings" pitchFamily="2" charset="2"/>
              <a:buNone/>
            </a:pPr>
            <a:r>
              <a:rPr lang="en-US" altLang="en-US" sz="2400" smtClean="0">
                <a:latin typeface="Times New Roman" pitchFamily="18" charset="0"/>
                <a:cs typeface="Times New Roman" pitchFamily="18" charset="0"/>
              </a:rPr>
              <a:t>Tagout systems. </a:t>
            </a:r>
          </a:p>
          <a:p>
            <a:pPr eaLnBrk="1" hangingPunct="1">
              <a:buFont typeface="Wingdings" pitchFamily="2" charset="2"/>
              <a:buNone/>
            </a:pPr>
            <a:r>
              <a:rPr lang="en-US" altLang="en-US" sz="2400" smtClean="0">
                <a:latin typeface="Times New Roman" pitchFamily="18" charset="0"/>
                <a:cs typeface="Times New Roman" pitchFamily="18" charset="0"/>
              </a:rPr>
              <a:t>(Shah Prakashan,2007).</a:t>
            </a:r>
          </a:p>
          <a:p>
            <a:pPr eaLnBrk="1" hangingPunct="1">
              <a:buFont typeface="Wingdings" pitchFamily="2" charset="2"/>
              <a:buNone/>
            </a:pPr>
            <a:endParaRPr lang="en-US" altLang="en-US" sz="2400" smtClean="0">
              <a:latin typeface="Times New Roman" pitchFamily="18" charset="0"/>
              <a:cs typeface="Times New Roman" pitchFamily="18" charset="0"/>
            </a:endParaRPr>
          </a:p>
          <a:p>
            <a:pPr eaLnBrk="1" hangingPunct="1">
              <a:buFont typeface="Wingdings" pitchFamily="2" charset="2"/>
              <a:buNone/>
            </a:pPr>
            <a:endParaRPr lang="en-US" altLang="en-US" sz="2400" smtClean="0">
              <a:latin typeface="Times New Roman" pitchFamily="18" charset="0"/>
              <a:cs typeface="Times New Roman" pitchFamily="18" charset="0"/>
            </a:endParaRPr>
          </a:p>
        </p:txBody>
      </p:sp>
      <p:pic>
        <p:nvPicPr>
          <p:cNvPr id="32771" name="Picture 5" descr="incart"/>
          <p:cNvPicPr>
            <a:picLocks noChangeAspect="1" noChangeArrowheads="1"/>
          </p:cNvPicPr>
          <p:nvPr/>
        </p:nvPicPr>
        <p:blipFill>
          <a:blip r:embed="rId3">
            <a:lum bright="18000" contrast="6000"/>
            <a:extLst>
              <a:ext uri="{28A0092B-C50C-407E-A947-70E740481C1C}">
                <a14:useLocalDpi xmlns:a14="http://schemas.microsoft.com/office/drawing/2010/main" val="0"/>
              </a:ext>
            </a:extLst>
          </a:blip>
          <a:srcRect/>
          <a:stretch>
            <a:fillRect/>
          </a:stretch>
        </p:blipFill>
        <p:spPr bwMode="auto">
          <a:xfrm>
            <a:off x="4343400" y="2743200"/>
            <a:ext cx="39624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Date Placeholder 3"/>
          <p:cNvSpPr>
            <a:spLocks noGrp="1"/>
          </p:cNvSpPr>
          <p:nvPr>
            <p:ph type="dt" sz="half" idx="12"/>
          </p:nvPr>
        </p:nvSpPr>
        <p:spPr>
          <a:xfrm>
            <a:off x="8610600" y="6019800"/>
            <a:ext cx="460248" cy="762000"/>
          </a:xfrm>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endParaRPr lang="en-US" dirty="0"/>
          </a:p>
        </p:txBody>
      </p:sp>
      <p:sp>
        <p:nvSpPr>
          <p:cNvPr id="6" name="Footer Placeholder 5"/>
          <p:cNvSpPr>
            <a:spLocks noGrp="1"/>
          </p:cNvSpPr>
          <p:nvPr>
            <p:ph type="ftr" sz="quarter" idx="10"/>
          </p:nvPr>
        </p:nvSpPr>
        <p:spPr/>
        <p:txBody>
          <a:bodyPr/>
          <a:lstStyle/>
          <a:p>
            <a:pPr>
              <a:defRPr/>
            </a:pP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865187"/>
          </a:xfrm>
        </p:spPr>
        <p:txBody>
          <a:bodyPr/>
          <a:lstStyle/>
          <a:p>
            <a:pPr algn="r" eaLnBrk="1" hangingPunct="1">
              <a:defRPr/>
            </a:pPr>
            <a:r>
              <a:rPr lang="en-US" sz="2400" u="sng" dirty="0" smtClean="0">
                <a:latin typeface="Times New Roman" pitchFamily="18" charset="0"/>
                <a:cs typeface="Times New Roman" pitchFamily="18" charset="0"/>
              </a:rPr>
              <a:t>SAFETY ASPECTS IN MECHANICAL HAZARDS</a:t>
            </a:r>
          </a:p>
        </p:txBody>
      </p:sp>
      <p:sp>
        <p:nvSpPr>
          <p:cNvPr id="3" name="Content Placeholder 2"/>
          <p:cNvSpPr>
            <a:spLocks noGrp="1"/>
          </p:cNvSpPr>
          <p:nvPr>
            <p:ph idx="1"/>
          </p:nvPr>
        </p:nvSpPr>
        <p:spPr>
          <a:xfrm>
            <a:off x="457200" y="1219200"/>
            <a:ext cx="8229600" cy="4911725"/>
          </a:xfrm>
        </p:spPr>
        <p:txBody>
          <a:bodyPr/>
          <a:lstStyle/>
          <a:p>
            <a:pPr eaLnBrk="1" hangingPunct="1">
              <a:buFont typeface="Wingdings" pitchFamily="2" charset="2"/>
              <a:buChar char="Ø"/>
              <a:defRPr/>
            </a:pPr>
            <a:r>
              <a:rPr lang="en-US" sz="2400" dirty="0" smtClean="0">
                <a:latin typeface="Times New Roman" pitchFamily="18" charset="0"/>
                <a:cs typeface="Times New Roman" pitchFamily="18" charset="0"/>
              </a:rPr>
              <a:t>All the operators should be trained in safe operation, </a:t>
            </a:r>
            <a:r>
              <a:rPr lang="en-US" sz="2400" dirty="0" err="1" smtClean="0">
                <a:latin typeface="Times New Roman" pitchFamily="18" charset="0"/>
                <a:cs typeface="Times New Roman" pitchFamily="18" charset="0"/>
              </a:rPr>
              <a:t>maintainance</a:t>
            </a:r>
            <a:r>
              <a:rPr lang="en-US" sz="2400" dirty="0" smtClean="0">
                <a:latin typeface="Times New Roman" pitchFamily="18" charset="0"/>
                <a:cs typeface="Times New Roman" pitchFamily="18" charset="0"/>
              </a:rPr>
              <a:t> and emergency procedures to take care when accidents occur.</a:t>
            </a:r>
          </a:p>
          <a:p>
            <a:pPr eaLnBrk="1" hangingPunct="1">
              <a:buFont typeface="Wingdings" pitchFamily="2" charset="2"/>
              <a:buChar char="Ø"/>
              <a:defRPr/>
            </a:pPr>
            <a:r>
              <a:rPr lang="en-US" sz="2400" dirty="0" smtClean="0">
                <a:latin typeface="Times New Roman" pitchFamily="18" charset="0"/>
                <a:cs typeface="Times New Roman" pitchFamily="18" charset="0"/>
              </a:rPr>
              <a:t>Inspection ,adjustment repair and calibration of safe guards </a:t>
            </a:r>
          </a:p>
          <a:p>
            <a:pPr eaLnBrk="1" hangingPunct="1">
              <a:buFont typeface="Wingdings" pitchFamily="2" charset="2"/>
              <a:buNone/>
              <a:defRPr/>
            </a:pPr>
            <a:r>
              <a:rPr lang="en-US" sz="2400" dirty="0" smtClean="0">
                <a:latin typeface="Times New Roman" pitchFamily="18" charset="0"/>
                <a:cs typeface="Times New Roman" pitchFamily="18" charset="0"/>
              </a:rPr>
              <a:t>     should be carried out regularly.</a:t>
            </a:r>
          </a:p>
          <a:p>
            <a:pPr eaLnBrk="1" hangingPunct="1">
              <a:buFont typeface="Wingdings" pitchFamily="2" charset="2"/>
              <a:buChar char="Ø"/>
              <a:defRPr/>
            </a:pPr>
            <a:r>
              <a:rPr lang="en-US" sz="2400" dirty="0" smtClean="0">
                <a:latin typeface="Times New Roman" pitchFamily="18" charset="0"/>
                <a:cs typeface="Times New Roman" pitchFamily="18" charset="0"/>
              </a:rPr>
              <a:t>Ear protection devices must be used to prevent the excessive noise.</a:t>
            </a:r>
          </a:p>
          <a:p>
            <a:pPr eaLnBrk="1" hangingPunct="1">
              <a:buFont typeface="Wingdings" pitchFamily="2" charset="2"/>
              <a:buChar char="Ø"/>
              <a:defRPr/>
            </a:pPr>
            <a:r>
              <a:rPr lang="en-US" sz="2400" dirty="0" smtClean="0">
                <a:latin typeface="Times New Roman" pitchFamily="18" charset="0"/>
                <a:cs typeface="Times New Roman" pitchFamily="18" charset="0"/>
              </a:rPr>
              <a:t>Effort should be made to reduce the noise to a safe level.</a:t>
            </a:r>
          </a:p>
          <a:p>
            <a:pPr eaLnBrk="1" hangingPunct="1">
              <a:buFont typeface="Wingdings" pitchFamily="2" charset="2"/>
              <a:buNone/>
              <a:defRPr/>
            </a:pPr>
            <a:endParaRPr lang="en-US" sz="2400" dirty="0" smtClean="0">
              <a:latin typeface="Times New Roman" pitchFamily="18" charset="0"/>
              <a:cs typeface="Times New Roman" pitchFamily="18" charset="0"/>
            </a:endParaRPr>
          </a:p>
        </p:txBody>
      </p:sp>
      <p:sp>
        <p:nvSpPr>
          <p:cNvPr id="4" name="Date Placeholder 3"/>
          <p:cNvSpPr>
            <a:spLocks noGrp="1"/>
          </p:cNvSpPr>
          <p:nvPr>
            <p:ph type="dt" sz="half" idx="12"/>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endParaRPr lang="en-US" dirty="0"/>
          </a:p>
        </p:txBody>
      </p:sp>
      <p:sp>
        <p:nvSpPr>
          <p:cNvPr id="6" name="Footer Placeholder 5"/>
          <p:cNvSpPr>
            <a:spLocks noGrp="1"/>
          </p:cNvSpPr>
          <p:nvPr>
            <p:ph type="ftr" sz="quarter" idx="10"/>
          </p:nvPr>
        </p:nvSpPr>
        <p:spPr/>
        <p:txBody>
          <a:bodyPr/>
          <a:lstStyle/>
          <a:p>
            <a:pPr>
              <a:defRPr/>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pPr eaLnBrk="1" hangingPunct="1">
              <a:defRPr/>
            </a:pPr>
            <a:r>
              <a:rPr lang="en-US" sz="2400" u="sng" smtClean="0">
                <a:latin typeface="Times New Roman" pitchFamily="18" charset="0"/>
              </a:rPr>
              <a:t>INDUSTRIAL HAZARD V/S RISK</a:t>
            </a:r>
          </a:p>
        </p:txBody>
      </p:sp>
      <p:sp>
        <p:nvSpPr>
          <p:cNvPr id="76803" name="Rectangle 3"/>
          <p:cNvSpPr>
            <a:spLocks noGrp="1" noChangeArrowheads="1"/>
          </p:cNvSpPr>
          <p:nvPr>
            <p:ph type="body" idx="1"/>
          </p:nvPr>
        </p:nvSpPr>
        <p:spPr/>
        <p:txBody>
          <a:bodyPr/>
          <a:lstStyle/>
          <a:p>
            <a:pPr eaLnBrk="1" hangingPunct="1"/>
            <a:r>
              <a:rPr lang="en-US" altLang="en-US" sz="2400" b="1" smtClean="0">
                <a:solidFill>
                  <a:srgbClr val="00FF00"/>
                </a:solidFill>
                <a:latin typeface="Times New Roman" pitchFamily="18" charset="0"/>
              </a:rPr>
              <a:t>Hazard</a:t>
            </a:r>
            <a:r>
              <a:rPr lang="en-US" altLang="en-US" sz="2400" smtClean="0">
                <a:latin typeface="Times New Roman" pitchFamily="18" charset="0"/>
              </a:rPr>
              <a:t> is the potential of a substance to cause damage.</a:t>
            </a:r>
          </a:p>
          <a:p>
            <a:pPr eaLnBrk="1" hangingPunct="1">
              <a:buFont typeface="Wingdings" pitchFamily="2" charset="2"/>
              <a:buNone/>
            </a:pPr>
            <a:endParaRPr lang="en-US" altLang="en-US" sz="2400" smtClean="0">
              <a:latin typeface="Times New Roman" pitchFamily="18" charset="0"/>
            </a:endParaRPr>
          </a:p>
          <a:p>
            <a:pPr eaLnBrk="1" hangingPunct="1"/>
            <a:r>
              <a:rPr lang="en-US" altLang="en-US" sz="2400" smtClean="0">
                <a:latin typeface="Times New Roman" pitchFamily="18" charset="0"/>
              </a:rPr>
              <a:t>Toxicity is the hazard of a substance which can cause poisoning.</a:t>
            </a:r>
          </a:p>
          <a:p>
            <a:pPr eaLnBrk="1" hangingPunct="1"/>
            <a:endParaRPr lang="en-US" altLang="en-US" sz="2400" smtClean="0">
              <a:latin typeface="Times New Roman" pitchFamily="18" charset="0"/>
            </a:endParaRPr>
          </a:p>
          <a:p>
            <a:pPr eaLnBrk="1" hangingPunct="1"/>
            <a:r>
              <a:rPr lang="en-US" altLang="en-US" sz="2400" b="1" smtClean="0">
                <a:solidFill>
                  <a:srgbClr val="00FF00"/>
                </a:solidFill>
                <a:latin typeface="Times New Roman" pitchFamily="18" charset="0"/>
              </a:rPr>
              <a:t>Risk</a:t>
            </a:r>
            <a:r>
              <a:rPr lang="en-US" altLang="en-US" sz="2400" smtClean="0">
                <a:latin typeface="Times New Roman" pitchFamily="18" charset="0"/>
              </a:rPr>
              <a:t> is a measure of the probability that harm will occur under defined conditions of exposure to a chemical. (Patrick et al., 1986).</a:t>
            </a:r>
          </a:p>
          <a:p>
            <a:pPr eaLnBrk="1" hangingPunct="1"/>
            <a:endParaRPr lang="en-US" altLang="en-US" sz="2400" smtClean="0">
              <a:latin typeface="Times New Roman" pitchFamily="18" charset="0"/>
            </a:endParaRPr>
          </a:p>
          <a:p>
            <a:pPr eaLnBrk="1" hangingPunct="1">
              <a:buFont typeface="Wingdings" pitchFamily="2" charset="2"/>
              <a:buNone/>
            </a:pPr>
            <a:endParaRPr lang="en-US" altLang="en-US" sz="2400" smtClean="0">
              <a:latin typeface="Times New Roman" pitchFamily="18" charset="0"/>
            </a:endParaRPr>
          </a:p>
        </p:txBody>
      </p:sp>
      <p:sp>
        <p:nvSpPr>
          <p:cNvPr id="4" name="Date Placeholder 3"/>
          <p:cNvSpPr>
            <a:spLocks noGrp="1"/>
          </p:cNvSpPr>
          <p:nvPr>
            <p:ph type="dt" sz="half" idx="12"/>
          </p:nvPr>
        </p:nvSpPr>
        <p:spPr>
          <a:xfrm flipV="1">
            <a:off x="8613648" y="6781800"/>
            <a:ext cx="457200" cy="76200"/>
          </a:xfrm>
        </p:spPr>
        <p:txBody>
          <a:bodyPr/>
          <a:lstStyle/>
          <a:p>
            <a:pPr>
              <a:defRPr/>
            </a:pPr>
            <a:r>
              <a:rPr lang="en-US" dirty="0" smtClean="0"/>
              <a:t>25-Aug</a:t>
            </a:r>
            <a:endParaRPr lang="en-US" dirty="0"/>
          </a:p>
        </p:txBody>
      </p:sp>
      <p:sp>
        <p:nvSpPr>
          <p:cNvPr id="5" name="Slide Number Placeholder 4"/>
          <p:cNvSpPr>
            <a:spLocks noGrp="1"/>
          </p:cNvSpPr>
          <p:nvPr>
            <p:ph type="sldNum" sz="quarter" idx="11"/>
          </p:nvPr>
        </p:nvSpPr>
        <p:spPr/>
        <p:txBody>
          <a:bodyPr/>
          <a:lstStyle/>
          <a:p>
            <a:pPr>
              <a:defRPr/>
            </a:pPr>
            <a:fld id="{19CA5867-30B0-47E9-8046-18FF1716E691}" type="slidenum">
              <a:rPr lang="en-US" smtClean="0"/>
              <a:pPr>
                <a:defRPr/>
              </a:pPr>
              <a:t>4</a:t>
            </a:fld>
            <a:endParaRPr lang="en-US"/>
          </a:p>
        </p:txBody>
      </p:sp>
      <p:sp>
        <p:nvSpPr>
          <p:cNvPr id="6" name="Footer Placeholder 5"/>
          <p:cNvSpPr>
            <a:spLocks noGrp="1"/>
          </p:cNvSpPr>
          <p:nvPr>
            <p:ph type="ftr" sz="quarter" idx="10"/>
          </p:nvPr>
        </p:nvSpPr>
        <p:spPr/>
        <p:txBody>
          <a:bodyPr/>
          <a:lstStyle/>
          <a:p>
            <a:pPr>
              <a:defRPr/>
            </a:pP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017587"/>
          </a:xfrm>
        </p:spPr>
        <p:txBody>
          <a:bodyPr/>
          <a:lstStyle/>
          <a:p>
            <a:pPr eaLnBrk="1" hangingPunct="1">
              <a:defRPr/>
            </a:pPr>
            <a:r>
              <a:rPr lang="en-US" sz="2400" u="sng" dirty="0" smtClean="0">
                <a:latin typeface="Times New Roman" pitchFamily="18" charset="0"/>
                <a:cs typeface="Times New Roman" pitchFamily="18" charset="0"/>
              </a:rPr>
              <a:t>ELECTRICAL HAZARDS</a:t>
            </a:r>
          </a:p>
        </p:txBody>
      </p:sp>
      <p:sp>
        <p:nvSpPr>
          <p:cNvPr id="3" name="Content Placeholder 2"/>
          <p:cNvSpPr>
            <a:spLocks noGrp="1"/>
          </p:cNvSpPr>
          <p:nvPr>
            <p:ph idx="1"/>
          </p:nvPr>
        </p:nvSpPr>
        <p:spPr>
          <a:xfrm>
            <a:off x="457200" y="1295400"/>
            <a:ext cx="8229600" cy="4835525"/>
          </a:xfrm>
        </p:spPr>
        <p:txBody>
          <a:bodyPr/>
          <a:lstStyle/>
          <a:p>
            <a:pPr eaLnBrk="1" hangingPunct="1">
              <a:buFont typeface="Wingdings" pitchFamily="2" charset="2"/>
              <a:buNone/>
              <a:defRPr/>
            </a:pPr>
            <a:r>
              <a:rPr lang="en-US" sz="2400" dirty="0" smtClean="0">
                <a:latin typeface="Times New Roman" pitchFamily="18" charset="0"/>
                <a:cs typeface="Times New Roman" pitchFamily="18" charset="0"/>
              </a:rPr>
              <a:t>Electrical hazards occurs when a person  come in contact with</a:t>
            </a:r>
          </a:p>
          <a:p>
            <a:pPr eaLnBrk="1" hangingPunct="1">
              <a:buFont typeface="Wingdings" pitchFamily="2" charset="2"/>
              <a:buNone/>
              <a:defRPr/>
            </a:pPr>
            <a:r>
              <a:rPr lang="en-US" sz="2400" dirty="0" smtClean="0">
                <a:latin typeface="Times New Roman" pitchFamily="18" charset="0"/>
                <a:cs typeface="Times New Roman" pitchFamily="18" charset="0"/>
              </a:rPr>
              <a:t>the conductor carrying current and simultaneously contacts </a:t>
            </a:r>
          </a:p>
          <a:p>
            <a:pPr eaLnBrk="1" hangingPunct="1">
              <a:buFont typeface="Wingdings" pitchFamily="2" charset="2"/>
              <a:buNone/>
              <a:defRPr/>
            </a:pPr>
            <a:r>
              <a:rPr lang="en-US" sz="2400" dirty="0" smtClean="0">
                <a:latin typeface="Times New Roman" pitchFamily="18" charset="0"/>
                <a:cs typeface="Times New Roman" pitchFamily="18" charset="0"/>
              </a:rPr>
              <a:t>with the ground, usually known to be work place hazard.</a:t>
            </a:r>
          </a:p>
          <a:p>
            <a:pPr eaLnBrk="1" hangingPunct="1">
              <a:buFont typeface="Wingdings" pitchFamily="2" charset="2"/>
              <a:buNone/>
              <a:defRPr/>
            </a:pPr>
            <a:r>
              <a:rPr lang="en-US" sz="2400" dirty="0" smtClean="0">
                <a:latin typeface="Times New Roman" pitchFamily="18" charset="0"/>
                <a:cs typeface="Times New Roman" pitchFamily="18" charset="0"/>
              </a:rPr>
              <a:t>                  </a:t>
            </a:r>
            <a:r>
              <a:rPr lang="en-US" sz="2400" u="sng" dirty="0" smtClean="0">
                <a:latin typeface="Times New Roman" pitchFamily="18" charset="0"/>
                <a:cs typeface="Times New Roman" pitchFamily="18" charset="0"/>
              </a:rPr>
              <a:t>SOURCES OF ELECTRCAL HAZARDS</a:t>
            </a:r>
          </a:p>
          <a:p>
            <a:pPr eaLnBrk="1" hangingPunct="1">
              <a:defRPr/>
            </a:pPr>
            <a:r>
              <a:rPr lang="en-US" sz="2400" dirty="0" smtClean="0">
                <a:latin typeface="Times New Roman" pitchFamily="18" charset="0"/>
                <a:cs typeface="Times New Roman" pitchFamily="18" charset="0"/>
              </a:rPr>
              <a:t>Short </a:t>
            </a:r>
            <a:r>
              <a:rPr lang="en-US" sz="2400" dirty="0" err="1" smtClean="0">
                <a:latin typeface="Times New Roman" pitchFamily="18" charset="0"/>
                <a:cs typeface="Times New Roman" pitchFamily="18" charset="0"/>
              </a:rPr>
              <a:t>circuts</a:t>
            </a:r>
            <a:endParaRPr lang="en-US" sz="2400" dirty="0" smtClean="0">
              <a:latin typeface="Times New Roman" pitchFamily="18" charset="0"/>
              <a:cs typeface="Times New Roman" pitchFamily="18" charset="0"/>
            </a:endParaRPr>
          </a:p>
          <a:p>
            <a:pPr eaLnBrk="1" hangingPunct="1">
              <a:defRPr/>
            </a:pPr>
            <a:r>
              <a:rPr lang="en-US" sz="2400" dirty="0" smtClean="0">
                <a:latin typeface="Times New Roman" pitchFamily="18" charset="0"/>
                <a:cs typeface="Times New Roman" pitchFamily="18" charset="0"/>
              </a:rPr>
              <a:t>Electrostatic hazards</a:t>
            </a:r>
          </a:p>
          <a:p>
            <a:pPr eaLnBrk="1" hangingPunct="1">
              <a:defRPr/>
            </a:pPr>
            <a:r>
              <a:rPr lang="en-US" sz="2400" dirty="0" smtClean="0">
                <a:latin typeface="Times New Roman" pitchFamily="18" charset="0"/>
                <a:cs typeface="Times New Roman" pitchFamily="18" charset="0"/>
              </a:rPr>
              <a:t>spark hazards</a:t>
            </a:r>
          </a:p>
          <a:p>
            <a:pPr eaLnBrk="1" hangingPunct="1">
              <a:defRPr/>
            </a:pPr>
            <a:r>
              <a:rPr lang="en-US" sz="2400" dirty="0" smtClean="0">
                <a:latin typeface="Times New Roman" pitchFamily="18" charset="0"/>
                <a:cs typeface="Times New Roman" pitchFamily="18" charset="0"/>
              </a:rPr>
              <a:t>Combustible and explosive materials</a:t>
            </a:r>
          </a:p>
          <a:p>
            <a:pPr eaLnBrk="1" hangingPunct="1">
              <a:defRPr/>
            </a:pPr>
            <a:r>
              <a:rPr lang="en-US" sz="2400" dirty="0" smtClean="0">
                <a:latin typeface="Times New Roman" pitchFamily="18" charset="0"/>
                <a:cs typeface="Times New Roman" pitchFamily="18" charset="0"/>
              </a:rPr>
              <a:t>Improper wiring</a:t>
            </a:r>
          </a:p>
          <a:p>
            <a:pPr eaLnBrk="1" hangingPunct="1">
              <a:defRPr/>
            </a:pPr>
            <a:r>
              <a:rPr lang="en-US" sz="2400" dirty="0" smtClean="0">
                <a:latin typeface="Times New Roman" pitchFamily="18" charset="0"/>
                <a:cs typeface="Times New Roman" pitchFamily="18" charset="0"/>
              </a:rPr>
              <a:t>Insulation failure</a:t>
            </a:r>
          </a:p>
        </p:txBody>
      </p:sp>
      <p:sp>
        <p:nvSpPr>
          <p:cNvPr id="4" name="Date Placeholder 3"/>
          <p:cNvSpPr>
            <a:spLocks noGrp="1"/>
          </p:cNvSpPr>
          <p:nvPr>
            <p:ph type="dt" sz="half" idx="12"/>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19CA5867-30B0-47E9-8046-18FF1716E691}" type="slidenum">
              <a:rPr lang="en-US" smtClean="0"/>
              <a:pPr>
                <a:defRPr/>
              </a:pPr>
              <a:t>40</a:t>
            </a:fld>
            <a:endParaRPr lang="en-US" dirty="0"/>
          </a:p>
        </p:txBody>
      </p:sp>
      <p:sp>
        <p:nvSpPr>
          <p:cNvPr id="6" name="Footer Placeholder 5"/>
          <p:cNvSpPr>
            <a:spLocks noGrp="1"/>
          </p:cNvSpPr>
          <p:nvPr>
            <p:ph type="ftr" sz="quarter" idx="10"/>
          </p:nvPr>
        </p:nvSpPr>
        <p:spPr/>
        <p:txBody>
          <a:bodyPr/>
          <a:lstStyle/>
          <a:p>
            <a:pPr>
              <a:defRPr/>
            </a:pP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865187"/>
          </a:xfrm>
        </p:spPr>
        <p:txBody>
          <a:bodyPr/>
          <a:lstStyle/>
          <a:p>
            <a:pPr eaLnBrk="1" hangingPunct="1">
              <a:defRPr/>
            </a:pPr>
            <a:r>
              <a:rPr lang="en-US" sz="2400" u="sng" dirty="0" smtClean="0">
                <a:latin typeface="Times New Roman" pitchFamily="18" charset="0"/>
                <a:cs typeface="Times New Roman" pitchFamily="18" charset="0"/>
              </a:rPr>
              <a:t>SAFETY ASPECTS IN ELECTRICAL HAZARDS</a:t>
            </a:r>
          </a:p>
        </p:txBody>
      </p:sp>
      <p:sp>
        <p:nvSpPr>
          <p:cNvPr id="3" name="Content Placeholder 2"/>
          <p:cNvSpPr>
            <a:spLocks noGrp="1"/>
          </p:cNvSpPr>
          <p:nvPr>
            <p:ph idx="1"/>
          </p:nvPr>
        </p:nvSpPr>
        <p:spPr>
          <a:xfrm>
            <a:off x="457200" y="1219200"/>
            <a:ext cx="8229600" cy="4911725"/>
          </a:xfrm>
        </p:spPr>
        <p:txBody>
          <a:bodyPr>
            <a:normAutofit lnSpcReduction="10000"/>
          </a:bodyPr>
          <a:lstStyle/>
          <a:p>
            <a:pPr eaLnBrk="1" hangingPunct="1">
              <a:buFont typeface="Wingdings" pitchFamily="2" charset="2"/>
              <a:buChar char="Ø"/>
            </a:pPr>
            <a:r>
              <a:rPr lang="en-US" altLang="en-US" sz="2400" smtClean="0">
                <a:latin typeface="Times New Roman" pitchFamily="18" charset="0"/>
                <a:cs typeface="Times New Roman" pitchFamily="18" charset="0"/>
              </a:rPr>
              <a:t>Ensure that power has been disconnected from the system working with it.</a:t>
            </a:r>
          </a:p>
          <a:p>
            <a:pPr eaLnBrk="1" hangingPunct="1">
              <a:buFont typeface="Wingdings" pitchFamily="2" charset="2"/>
              <a:buChar char="Ø"/>
            </a:pPr>
            <a:r>
              <a:rPr lang="en-US" altLang="en-US" sz="2400" smtClean="0">
                <a:latin typeface="Times New Roman" pitchFamily="18" charset="0"/>
                <a:cs typeface="Times New Roman" pitchFamily="18" charset="0"/>
              </a:rPr>
              <a:t>Do not  wear conductive  material like such as metal jewellary.</a:t>
            </a:r>
          </a:p>
          <a:p>
            <a:pPr eaLnBrk="1" hangingPunct="1">
              <a:buFont typeface="Wingdings" pitchFamily="2" charset="2"/>
              <a:buChar char="Ø"/>
            </a:pPr>
            <a:r>
              <a:rPr lang="en-US" altLang="en-US" sz="2400" smtClean="0">
                <a:latin typeface="Times New Roman" pitchFamily="18" charset="0"/>
                <a:cs typeface="Times New Roman" pitchFamily="18" charset="0"/>
              </a:rPr>
              <a:t>Perodically  inspect insullation.</a:t>
            </a:r>
          </a:p>
          <a:p>
            <a:pPr eaLnBrk="1" hangingPunct="1">
              <a:buFont typeface="Wingdings" pitchFamily="2" charset="2"/>
              <a:buChar char="Ø"/>
            </a:pPr>
            <a:r>
              <a:rPr lang="en-US" altLang="en-US" sz="2400" smtClean="0">
                <a:latin typeface="Times New Roman" pitchFamily="18" charset="0"/>
                <a:cs typeface="Times New Roman" pitchFamily="18" charset="0"/>
              </a:rPr>
              <a:t>Verify circuit voltages.</a:t>
            </a:r>
          </a:p>
          <a:p>
            <a:pPr eaLnBrk="1" hangingPunct="1">
              <a:buFont typeface="Wingdings" pitchFamily="2" charset="2"/>
              <a:buChar char="Ø"/>
            </a:pPr>
            <a:r>
              <a:rPr lang="en-US" altLang="en-US" sz="2400" smtClean="0">
                <a:latin typeface="Times New Roman" pitchFamily="18" charset="0"/>
                <a:cs typeface="Times New Roman" pitchFamily="18" charset="0"/>
              </a:rPr>
              <a:t>Use only explosion proof devices and non sparkling switches in flammable liquid storage areas.</a:t>
            </a:r>
          </a:p>
          <a:p>
            <a:pPr eaLnBrk="1" hangingPunct="1">
              <a:lnSpc>
                <a:spcPct val="80000"/>
              </a:lnSpc>
              <a:buFont typeface="Wingdings" pitchFamily="2" charset="2"/>
              <a:buChar char="Ø"/>
            </a:pPr>
            <a:r>
              <a:rPr lang="en-US" altLang="en-US" sz="2400" smtClean="0">
                <a:latin typeface="Times New Roman" pitchFamily="18" charset="0"/>
                <a:cs typeface="Times New Roman" pitchFamily="18" charset="0"/>
              </a:rPr>
              <a:t>All electrical parts should confirm ISI specifications.</a:t>
            </a:r>
          </a:p>
          <a:p>
            <a:pPr eaLnBrk="1" hangingPunct="1">
              <a:lnSpc>
                <a:spcPct val="80000"/>
              </a:lnSpc>
              <a:buFont typeface="Wingdings" pitchFamily="2" charset="2"/>
              <a:buChar char="Ø"/>
            </a:pPr>
            <a:r>
              <a:rPr lang="en-US" altLang="en-US" sz="2400" smtClean="0">
                <a:latin typeface="Times New Roman" pitchFamily="18" charset="0"/>
                <a:cs typeface="Times New Roman" pitchFamily="18" charset="0"/>
              </a:rPr>
              <a:t>Ensure all flexible wires and power cables are properly insulated.</a:t>
            </a:r>
          </a:p>
          <a:p>
            <a:pPr eaLnBrk="1" hangingPunct="1">
              <a:lnSpc>
                <a:spcPct val="80000"/>
              </a:lnSpc>
              <a:buFont typeface="Wingdings" pitchFamily="2" charset="2"/>
              <a:buChar char="Ø"/>
            </a:pPr>
            <a:r>
              <a:rPr lang="en-US" altLang="en-US" sz="2400" smtClean="0">
                <a:latin typeface="Times New Roman" pitchFamily="18" charset="0"/>
                <a:cs typeface="Times New Roman" pitchFamily="18" charset="0"/>
              </a:rPr>
              <a:t>Installation of earth trip devices for all electrical equipments.</a:t>
            </a:r>
          </a:p>
          <a:p>
            <a:pPr eaLnBrk="1" hangingPunct="1">
              <a:lnSpc>
                <a:spcPct val="80000"/>
              </a:lnSpc>
              <a:buFont typeface="Wingdings" pitchFamily="2" charset="2"/>
              <a:buChar char="Ø"/>
            </a:pPr>
            <a:r>
              <a:rPr lang="en-US" altLang="en-US" sz="2400" smtClean="0">
                <a:latin typeface="Times New Roman" pitchFamily="18" charset="0"/>
                <a:cs typeface="Times New Roman" pitchFamily="18" charset="0"/>
              </a:rPr>
              <a:t>Safe guarding is essential for all electrical equipments. (Niosh,1986).</a:t>
            </a:r>
          </a:p>
          <a:p>
            <a:pPr eaLnBrk="1" hangingPunct="1">
              <a:lnSpc>
                <a:spcPct val="80000"/>
              </a:lnSpc>
              <a:buFont typeface="Wingdings" pitchFamily="2" charset="2"/>
              <a:buNone/>
            </a:pPr>
            <a:endParaRPr lang="en-US" altLang="en-US" sz="2400" smtClean="0">
              <a:latin typeface="Times New Roman" pitchFamily="18" charset="0"/>
              <a:cs typeface="Times New Roman" pitchFamily="18" charset="0"/>
            </a:endParaRPr>
          </a:p>
          <a:p>
            <a:pPr eaLnBrk="1" hangingPunct="1">
              <a:buFont typeface="Wingdings" pitchFamily="2" charset="2"/>
              <a:buNone/>
            </a:pPr>
            <a:endParaRPr lang="en-US" altLang="en-US" sz="2400" smtClean="0">
              <a:latin typeface="Times New Roman" pitchFamily="18" charset="0"/>
              <a:cs typeface="Times New Roman" pitchFamily="18" charset="0"/>
            </a:endParaRPr>
          </a:p>
        </p:txBody>
      </p:sp>
      <p:sp>
        <p:nvSpPr>
          <p:cNvPr id="4" name="Date Placeholder 3"/>
          <p:cNvSpPr>
            <a:spLocks noGrp="1"/>
          </p:cNvSpPr>
          <p:nvPr>
            <p:ph type="dt" sz="half" idx="12"/>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19CA5867-30B0-47E9-8046-18FF1716E691}" type="slidenum">
              <a:rPr lang="en-US" smtClean="0"/>
              <a:pPr>
                <a:defRPr/>
              </a:pPr>
              <a:t>41</a:t>
            </a:fld>
            <a:endParaRPr lang="en-US"/>
          </a:p>
        </p:txBody>
      </p:sp>
      <p:sp>
        <p:nvSpPr>
          <p:cNvPr id="6" name="Footer Placeholder 5"/>
          <p:cNvSpPr>
            <a:spLocks noGrp="1"/>
          </p:cNvSpPr>
          <p:nvPr>
            <p:ph type="ftr" sz="quarter" idx="10"/>
          </p:nvPr>
        </p:nvSpPr>
        <p:spPr/>
        <p:txBody>
          <a:bodyPr/>
          <a:lstStyle/>
          <a:p>
            <a:pPr>
              <a:defRPr/>
            </a:pP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017587"/>
          </a:xfrm>
        </p:spPr>
        <p:txBody>
          <a:bodyPr/>
          <a:lstStyle/>
          <a:p>
            <a:pPr>
              <a:defRPr/>
            </a:pPr>
            <a:r>
              <a:rPr lang="en-US" sz="2400" u="sng" dirty="0" smtClean="0">
                <a:latin typeface="Times New Roman" pitchFamily="18" charset="0"/>
                <a:cs typeface="Times New Roman" pitchFamily="18" charset="0"/>
              </a:rPr>
              <a:t>PHARMACEUTICAL HAZARDS</a:t>
            </a:r>
            <a:endParaRPr lang="en-US" sz="2400" u="sng" dirty="0">
              <a:latin typeface="Times New Roman" pitchFamily="18" charset="0"/>
              <a:cs typeface="Times New Roman" pitchFamily="18" charset="0"/>
            </a:endParaRPr>
          </a:p>
        </p:txBody>
      </p:sp>
      <p:sp>
        <p:nvSpPr>
          <p:cNvPr id="3" name="Content Placeholder 2"/>
          <p:cNvSpPr>
            <a:spLocks noGrp="1"/>
          </p:cNvSpPr>
          <p:nvPr>
            <p:ph idx="1"/>
          </p:nvPr>
        </p:nvSpPr>
        <p:spPr>
          <a:xfrm>
            <a:off x="457200" y="1219200"/>
            <a:ext cx="8229600" cy="5292725"/>
          </a:xfrm>
        </p:spPr>
        <p:txBody>
          <a:bodyPr/>
          <a:lstStyle/>
          <a:p>
            <a:pPr eaLnBrk="1" hangingPunct="1">
              <a:buFont typeface="Wingdings" pitchFamily="2" charset="2"/>
              <a:buChar char="Ø"/>
            </a:pPr>
            <a:r>
              <a:rPr lang="en-US" altLang="en-US" sz="2400" smtClean="0">
                <a:latin typeface="Times New Roman" pitchFamily="18" charset="0"/>
                <a:cs typeface="Times New Roman" pitchFamily="18" charset="0"/>
              </a:rPr>
              <a:t>Hazardous drugs that pose a potential health risk to health care workers who may be exposed during drug manufacturing, packing and storage.</a:t>
            </a:r>
          </a:p>
          <a:p>
            <a:pPr eaLnBrk="1" hangingPunct="1">
              <a:buFont typeface="Wingdings" pitchFamily="2" charset="2"/>
              <a:buNone/>
            </a:pPr>
            <a:r>
              <a:rPr lang="en-US" altLang="en-US" sz="2000" u="sng" smtClean="0">
                <a:solidFill>
                  <a:srgbClr val="92D050"/>
                </a:solidFill>
                <a:latin typeface="Times New Roman" pitchFamily="18" charset="0"/>
                <a:cs typeface="Times New Roman" pitchFamily="18" charset="0"/>
              </a:rPr>
              <a:t>CRITERIA FOR DEFINING HAZARDOUS DRUGS</a:t>
            </a:r>
          </a:p>
          <a:p>
            <a:pPr eaLnBrk="1" hangingPunct="1">
              <a:buFont typeface="Wingdings" pitchFamily="2" charset="2"/>
              <a:buNone/>
            </a:pPr>
            <a:r>
              <a:rPr lang="en-US" altLang="en-US" sz="2400" smtClean="0">
                <a:latin typeface="Times New Roman" pitchFamily="18" charset="0"/>
                <a:cs typeface="Times New Roman" pitchFamily="18" charset="0"/>
              </a:rPr>
              <a:t>Drugs that meet one or more of the following criteria should be hazardous.</a:t>
            </a:r>
          </a:p>
          <a:p>
            <a:pPr eaLnBrk="1" hangingPunct="1">
              <a:buFont typeface="Wingdings" pitchFamily="2" charset="2"/>
              <a:buChar char="§"/>
            </a:pPr>
            <a:r>
              <a:rPr lang="en-US" altLang="en-US" sz="2400" smtClean="0">
                <a:latin typeface="Times New Roman" pitchFamily="18" charset="0"/>
                <a:cs typeface="Times New Roman" pitchFamily="18" charset="0"/>
              </a:rPr>
              <a:t>Carcinogenicity.</a:t>
            </a:r>
          </a:p>
          <a:p>
            <a:pPr eaLnBrk="1" hangingPunct="1">
              <a:buFont typeface="Wingdings" pitchFamily="2" charset="2"/>
              <a:buChar char="§"/>
            </a:pPr>
            <a:r>
              <a:rPr lang="en-US" altLang="en-US" sz="2400" smtClean="0">
                <a:latin typeface="Times New Roman" pitchFamily="18" charset="0"/>
                <a:cs typeface="Times New Roman" pitchFamily="18" charset="0"/>
              </a:rPr>
              <a:t>Teratogenicity.</a:t>
            </a:r>
          </a:p>
          <a:p>
            <a:pPr eaLnBrk="1" hangingPunct="1">
              <a:buFont typeface="Wingdings" pitchFamily="2" charset="2"/>
              <a:buChar char="§"/>
            </a:pPr>
            <a:r>
              <a:rPr lang="en-US" altLang="en-US" sz="2400" smtClean="0">
                <a:latin typeface="Times New Roman" pitchFamily="18" charset="0"/>
                <a:cs typeface="Times New Roman" pitchFamily="18" charset="0"/>
              </a:rPr>
              <a:t>Reproductive toxicity.</a:t>
            </a:r>
          </a:p>
          <a:p>
            <a:pPr eaLnBrk="1" hangingPunct="1">
              <a:buFont typeface="Wingdings" pitchFamily="2" charset="2"/>
              <a:buChar char="§"/>
            </a:pPr>
            <a:r>
              <a:rPr lang="en-US" altLang="en-US" sz="2400" smtClean="0">
                <a:latin typeface="Times New Roman" pitchFamily="18" charset="0"/>
                <a:cs typeface="Times New Roman" pitchFamily="18" charset="0"/>
              </a:rPr>
              <a:t>Organ toxicity at lower doses.</a:t>
            </a:r>
          </a:p>
        </p:txBody>
      </p:sp>
      <p:sp>
        <p:nvSpPr>
          <p:cNvPr id="4" name="Date Placeholder 3"/>
          <p:cNvSpPr>
            <a:spLocks noGrp="1"/>
          </p:cNvSpPr>
          <p:nvPr>
            <p:ph type="dt" sz="half" idx="12"/>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endParaRPr lang="en-US" dirty="0"/>
          </a:p>
        </p:txBody>
      </p:sp>
      <p:sp>
        <p:nvSpPr>
          <p:cNvPr id="6" name="Footer Placeholder 5"/>
          <p:cNvSpPr>
            <a:spLocks noGrp="1"/>
          </p:cNvSpPr>
          <p:nvPr>
            <p:ph type="ftr" sz="quarter" idx="10"/>
          </p:nvPr>
        </p:nvSpPr>
        <p:spPr/>
        <p:txBody>
          <a:bodyPr/>
          <a:lstStyle/>
          <a:p>
            <a:pPr>
              <a:defRPr/>
            </a:pP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5125"/>
          </a:xfrm>
        </p:spPr>
        <p:txBody>
          <a:bodyPr/>
          <a:lstStyle/>
          <a:p>
            <a:pPr eaLnBrk="1" hangingPunct="1">
              <a:buFontTx/>
              <a:buNone/>
            </a:pPr>
            <a:r>
              <a:rPr lang="en-US" altLang="en-US" sz="2000" u="sng" smtClean="0">
                <a:solidFill>
                  <a:srgbClr val="92D050"/>
                </a:solidFill>
                <a:latin typeface="Times New Roman" pitchFamily="18" charset="0"/>
                <a:cs typeface="Times New Roman" pitchFamily="18" charset="0"/>
              </a:rPr>
              <a:t>ROUTES OF EXPOSURE TO HAZARDOUS DRUGS</a:t>
            </a:r>
          </a:p>
          <a:p>
            <a:pPr eaLnBrk="1" hangingPunct="1">
              <a:buFont typeface="Wingdings" pitchFamily="2" charset="2"/>
              <a:buChar char="Ø"/>
            </a:pPr>
            <a:r>
              <a:rPr lang="en-US" altLang="en-US" sz="2400" smtClean="0">
                <a:latin typeface="Times New Roman" pitchFamily="18" charset="0"/>
                <a:cs typeface="Times New Roman" pitchFamily="18" charset="0"/>
              </a:rPr>
              <a:t>Inhalation of an aerosolized drug.</a:t>
            </a:r>
          </a:p>
          <a:p>
            <a:pPr eaLnBrk="1" hangingPunct="1">
              <a:buFont typeface="Wingdings" pitchFamily="2" charset="2"/>
              <a:buChar char="Ø"/>
            </a:pPr>
            <a:r>
              <a:rPr lang="en-US" altLang="en-US" sz="2400" smtClean="0">
                <a:latin typeface="Times New Roman" pitchFamily="18" charset="0"/>
                <a:cs typeface="Times New Roman" pitchFamily="18" charset="0"/>
              </a:rPr>
              <a:t>Dermal absorption.</a:t>
            </a:r>
          </a:p>
          <a:p>
            <a:pPr eaLnBrk="1" hangingPunct="1">
              <a:buFont typeface="Wingdings" pitchFamily="2" charset="2"/>
              <a:buChar char="Ø"/>
            </a:pPr>
            <a:r>
              <a:rPr lang="en-US" altLang="en-US" sz="2400" smtClean="0">
                <a:latin typeface="Times New Roman" pitchFamily="18" charset="0"/>
                <a:cs typeface="Times New Roman" pitchFamily="18" charset="0"/>
              </a:rPr>
              <a:t>Ingestion.</a:t>
            </a:r>
          </a:p>
          <a:p>
            <a:pPr eaLnBrk="1" hangingPunct="1">
              <a:buFont typeface="Wingdings" pitchFamily="2" charset="2"/>
              <a:buChar char="Ø"/>
            </a:pPr>
            <a:r>
              <a:rPr lang="en-US" altLang="en-US" sz="2400" smtClean="0">
                <a:latin typeface="Times New Roman" pitchFamily="18" charset="0"/>
                <a:cs typeface="Times New Roman" pitchFamily="18" charset="0"/>
              </a:rPr>
              <a:t>Injection.</a:t>
            </a:r>
          </a:p>
          <a:p>
            <a:pPr eaLnBrk="1" hangingPunct="1">
              <a:buFont typeface="Wingdings" pitchFamily="2" charset="2"/>
              <a:buNone/>
            </a:pPr>
            <a:r>
              <a:rPr lang="en-US" altLang="en-US" sz="2000" u="sng" smtClean="0">
                <a:solidFill>
                  <a:srgbClr val="92D050"/>
                </a:solidFill>
                <a:latin typeface="Times New Roman" pitchFamily="18" charset="0"/>
                <a:cs typeface="Times New Roman" pitchFamily="18" charset="0"/>
              </a:rPr>
              <a:t>TYPES OF HAZARDS TOXICITY</a:t>
            </a:r>
          </a:p>
          <a:p>
            <a:pPr eaLnBrk="1" hangingPunct="1">
              <a:buFont typeface="Wingdings" pitchFamily="2" charset="2"/>
              <a:buChar char="Ø"/>
            </a:pPr>
            <a:r>
              <a:rPr lang="en-US" altLang="en-US" sz="2400" smtClean="0">
                <a:latin typeface="Times New Roman" pitchFamily="18" charset="0"/>
                <a:cs typeface="Times New Roman" pitchFamily="18" charset="0"/>
              </a:rPr>
              <a:t>Acute poisoning.</a:t>
            </a:r>
          </a:p>
          <a:p>
            <a:pPr eaLnBrk="1" hangingPunct="1">
              <a:buFont typeface="Wingdings" pitchFamily="2" charset="2"/>
              <a:buChar char="Ø"/>
            </a:pPr>
            <a:r>
              <a:rPr lang="en-US" altLang="en-US" sz="2400" smtClean="0">
                <a:latin typeface="Times New Roman" pitchFamily="18" charset="0"/>
                <a:cs typeface="Times New Roman" pitchFamily="18" charset="0"/>
              </a:rPr>
              <a:t>Chronic poisoning.(Akunuru,1997).</a:t>
            </a:r>
          </a:p>
          <a:p>
            <a:pPr eaLnBrk="1" hangingPunct="1">
              <a:buFont typeface="Wingdings" pitchFamily="2" charset="2"/>
              <a:buNone/>
            </a:pPr>
            <a:endParaRPr lang="en-US" altLang="en-US" sz="2000" smtClean="0">
              <a:latin typeface="Times New Roman" pitchFamily="18" charset="0"/>
              <a:cs typeface="Times New Roman" pitchFamily="18" charset="0"/>
            </a:endParaRPr>
          </a:p>
        </p:txBody>
      </p:sp>
      <p:sp>
        <p:nvSpPr>
          <p:cNvPr id="4" name="Date Placeholder 3"/>
          <p:cNvSpPr>
            <a:spLocks noGrp="1"/>
          </p:cNvSpPr>
          <p:nvPr>
            <p:ph type="dt" sz="half" idx="12"/>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endParaRPr lang="en-US" dirty="0"/>
          </a:p>
        </p:txBody>
      </p:sp>
      <p:sp>
        <p:nvSpPr>
          <p:cNvPr id="6" name="Footer Placeholder 5"/>
          <p:cNvSpPr>
            <a:spLocks noGrp="1"/>
          </p:cNvSpPr>
          <p:nvPr>
            <p:ph type="ftr" sz="quarter" idx="10"/>
          </p:nvPr>
        </p:nvSpPr>
        <p:spPr/>
        <p:txBody>
          <a:bodyPr/>
          <a:lstStyle/>
          <a:p>
            <a:pPr>
              <a:defRPr/>
            </a:pP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865187"/>
          </a:xfrm>
        </p:spPr>
        <p:txBody>
          <a:bodyPr/>
          <a:lstStyle/>
          <a:p>
            <a:pPr>
              <a:defRPr/>
            </a:pPr>
            <a:r>
              <a:rPr lang="en-US" sz="2400" u="sng" dirty="0" smtClean="0">
                <a:latin typeface="Times New Roman" pitchFamily="18" charset="0"/>
                <a:cs typeface="Times New Roman" pitchFamily="18" charset="0"/>
              </a:rPr>
              <a:t>SAFETY ASPECTS IN PHARMACEUTICAL HAZARDS</a:t>
            </a:r>
            <a:endParaRPr lang="en-US" sz="2400" u="sng" dirty="0">
              <a:latin typeface="Times New Roman" pitchFamily="18" charset="0"/>
              <a:cs typeface="Times New Roman" pitchFamily="18" charset="0"/>
            </a:endParaRPr>
          </a:p>
        </p:txBody>
      </p:sp>
      <p:sp>
        <p:nvSpPr>
          <p:cNvPr id="3" name="Content Placeholder 2"/>
          <p:cNvSpPr>
            <a:spLocks noGrp="1"/>
          </p:cNvSpPr>
          <p:nvPr>
            <p:ph idx="1"/>
          </p:nvPr>
        </p:nvSpPr>
        <p:spPr>
          <a:xfrm>
            <a:off x="457200" y="1143000"/>
            <a:ext cx="8229600" cy="4987925"/>
          </a:xfrm>
        </p:spPr>
        <p:txBody>
          <a:bodyPr/>
          <a:lstStyle/>
          <a:p>
            <a:pPr eaLnBrk="1" hangingPunct="1">
              <a:lnSpc>
                <a:spcPct val="90000"/>
              </a:lnSpc>
              <a:buFont typeface="Wingdings" pitchFamily="2" charset="2"/>
              <a:buNone/>
            </a:pPr>
            <a:r>
              <a:rPr lang="en-US" altLang="en-US" sz="2400" b="1" smtClean="0">
                <a:solidFill>
                  <a:srgbClr val="92D050"/>
                </a:solidFill>
                <a:latin typeface="Times New Roman" pitchFamily="18" charset="0"/>
                <a:cs typeface="Times New Roman" pitchFamily="18" charset="0"/>
              </a:rPr>
              <a:t>Personal protective equipment for hazardous drug handling</a:t>
            </a:r>
            <a:r>
              <a:rPr lang="en-US" altLang="en-US" sz="2400" smtClean="0">
                <a:solidFill>
                  <a:srgbClr val="92D050"/>
                </a:solidFill>
                <a:latin typeface="Times New Roman" pitchFamily="18" charset="0"/>
                <a:cs typeface="Times New Roman" pitchFamily="18" charset="0"/>
              </a:rPr>
              <a:t> </a:t>
            </a:r>
          </a:p>
          <a:p>
            <a:pPr eaLnBrk="1" hangingPunct="1">
              <a:lnSpc>
                <a:spcPct val="90000"/>
              </a:lnSpc>
              <a:buFont typeface="Wingdings" pitchFamily="2" charset="2"/>
              <a:buChar char="§"/>
            </a:pPr>
            <a:r>
              <a:rPr lang="en-US" altLang="en-US" sz="2400" smtClean="0">
                <a:latin typeface="Times New Roman" pitchFamily="18" charset="0"/>
                <a:cs typeface="Times New Roman" pitchFamily="18" charset="0"/>
              </a:rPr>
              <a:t>Disposable gowns made of fabric that has low permeability      </a:t>
            </a:r>
          </a:p>
          <a:p>
            <a:pPr eaLnBrk="1" hangingPunct="1">
              <a:lnSpc>
                <a:spcPct val="90000"/>
              </a:lnSpc>
              <a:buFont typeface="Wingdings" pitchFamily="2" charset="2"/>
              <a:buNone/>
            </a:pPr>
            <a:r>
              <a:rPr lang="en-US" altLang="en-US" sz="2400" smtClean="0">
                <a:latin typeface="Times New Roman" pitchFamily="18" charset="0"/>
                <a:cs typeface="Times New Roman" pitchFamily="18" charset="0"/>
              </a:rPr>
              <a:t>     to the agents in use, with closed fonts and cuffs,intended for </a:t>
            </a:r>
          </a:p>
          <a:p>
            <a:pPr eaLnBrk="1" hangingPunct="1">
              <a:lnSpc>
                <a:spcPct val="90000"/>
              </a:lnSpc>
              <a:buFont typeface="Wingdings" pitchFamily="2" charset="2"/>
              <a:buNone/>
            </a:pPr>
            <a:r>
              <a:rPr lang="en-US" altLang="en-US" sz="2400" smtClean="0">
                <a:latin typeface="Times New Roman" pitchFamily="18" charset="0"/>
                <a:cs typeface="Times New Roman" pitchFamily="18" charset="0"/>
              </a:rPr>
              <a:t>     single use.</a:t>
            </a:r>
          </a:p>
          <a:p>
            <a:pPr eaLnBrk="1" hangingPunct="1">
              <a:lnSpc>
                <a:spcPct val="90000"/>
              </a:lnSpc>
              <a:buFont typeface="Wingdings" pitchFamily="2" charset="2"/>
              <a:buChar char="§"/>
            </a:pPr>
            <a:r>
              <a:rPr lang="en-US" altLang="en-US" sz="2400" smtClean="0">
                <a:latin typeface="Times New Roman" pitchFamily="18" charset="0"/>
                <a:cs typeface="Times New Roman" pitchFamily="18" charset="0"/>
              </a:rPr>
              <a:t>Powder free gloves, labeled and tested for drugs used with      </a:t>
            </a:r>
          </a:p>
          <a:p>
            <a:pPr eaLnBrk="1" hangingPunct="1">
              <a:lnSpc>
                <a:spcPct val="90000"/>
              </a:lnSpc>
              <a:buFont typeface="Wingdings" pitchFamily="2" charset="2"/>
              <a:buNone/>
            </a:pPr>
            <a:r>
              <a:rPr lang="en-US" altLang="en-US" sz="2400" smtClean="0">
                <a:latin typeface="Times New Roman" pitchFamily="18" charset="0"/>
                <a:cs typeface="Times New Roman" pitchFamily="18" charset="0"/>
              </a:rPr>
              <a:t>     chemotherapy , made of latex, nitrile or neoprene.</a:t>
            </a:r>
          </a:p>
          <a:p>
            <a:pPr eaLnBrk="1" hangingPunct="1">
              <a:lnSpc>
                <a:spcPct val="90000"/>
              </a:lnSpc>
              <a:buFont typeface="Wingdings" pitchFamily="2" charset="2"/>
              <a:buChar char="§"/>
            </a:pPr>
            <a:r>
              <a:rPr lang="en-US" altLang="en-US" sz="2400" smtClean="0">
                <a:latin typeface="Times New Roman" pitchFamily="18" charset="0"/>
                <a:cs typeface="Times New Roman" pitchFamily="18" charset="0"/>
              </a:rPr>
              <a:t>Face and eye protection when splashing is possible.</a:t>
            </a:r>
          </a:p>
          <a:p>
            <a:pPr eaLnBrk="1" hangingPunct="1">
              <a:lnSpc>
                <a:spcPct val="90000"/>
              </a:lnSpc>
              <a:buFont typeface="Wingdings" pitchFamily="2" charset="2"/>
              <a:buChar char="§"/>
            </a:pPr>
            <a:r>
              <a:rPr lang="en-US" altLang="en-US" sz="2400" smtClean="0">
                <a:latin typeface="Times New Roman" pitchFamily="18" charset="0"/>
                <a:cs typeface="Times New Roman" pitchFamily="18" charset="0"/>
              </a:rPr>
              <a:t>Approved respirator when there is a risk of inhaling drug     aerosols. The labelling of solvents to indicate their properties and health and fire hazards, is an extremely important method for controlling the hazards.</a:t>
            </a:r>
          </a:p>
          <a:p>
            <a:pPr eaLnBrk="1" hangingPunct="1">
              <a:lnSpc>
                <a:spcPct val="90000"/>
              </a:lnSpc>
              <a:buFont typeface="Wingdings" pitchFamily="2" charset="2"/>
              <a:buChar char="§"/>
            </a:pPr>
            <a:r>
              <a:rPr lang="en-US" altLang="en-US" sz="2400" smtClean="0">
                <a:latin typeface="Times New Roman" pitchFamily="18" charset="0"/>
                <a:cs typeface="Times New Roman" pitchFamily="18" charset="0"/>
              </a:rPr>
              <a:t>Substitution of more harmful material by one which is less danger to health</a:t>
            </a:r>
            <a:r>
              <a:rPr lang="en-US" altLang="en-US" sz="2400" smtClean="0"/>
              <a:t>.</a:t>
            </a:r>
          </a:p>
          <a:p>
            <a:pPr eaLnBrk="1" hangingPunct="1">
              <a:lnSpc>
                <a:spcPct val="90000"/>
              </a:lnSpc>
              <a:buFont typeface="Wingdings" pitchFamily="2" charset="2"/>
              <a:buChar char="§"/>
            </a:pPr>
            <a:endParaRPr lang="en-US" altLang="en-US" sz="2400" smtClean="0">
              <a:latin typeface="Times New Roman" pitchFamily="18" charset="0"/>
              <a:cs typeface="Times New Roman" pitchFamily="18" charset="0"/>
            </a:endParaRPr>
          </a:p>
          <a:p>
            <a:pPr eaLnBrk="1" hangingPunct="1">
              <a:lnSpc>
                <a:spcPct val="90000"/>
              </a:lnSpc>
              <a:buFont typeface="Wingdings" pitchFamily="2" charset="2"/>
              <a:buChar char="§"/>
            </a:pPr>
            <a:endParaRPr lang="en-US" altLang="en-US" sz="2400" smtClean="0">
              <a:latin typeface="Times New Roman" pitchFamily="18" charset="0"/>
              <a:cs typeface="Times New Roman" pitchFamily="18" charset="0"/>
            </a:endParaRPr>
          </a:p>
        </p:txBody>
      </p:sp>
      <p:sp>
        <p:nvSpPr>
          <p:cNvPr id="4" name="Date Placeholder 3"/>
          <p:cNvSpPr>
            <a:spLocks noGrp="1"/>
          </p:cNvSpPr>
          <p:nvPr>
            <p:ph type="dt" sz="half" idx="12"/>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19CA5867-30B0-47E9-8046-18FF1716E691}" type="slidenum">
              <a:rPr lang="en-US" smtClean="0"/>
              <a:pPr>
                <a:defRPr/>
              </a:pPr>
              <a:t>44</a:t>
            </a:fld>
            <a:endParaRPr lang="en-US"/>
          </a:p>
        </p:txBody>
      </p:sp>
      <p:sp>
        <p:nvSpPr>
          <p:cNvPr id="6" name="Footer Placeholder 5"/>
          <p:cNvSpPr>
            <a:spLocks noGrp="1"/>
          </p:cNvSpPr>
          <p:nvPr>
            <p:ph type="ftr" sz="quarter" idx="10"/>
          </p:nvPr>
        </p:nvSpPr>
        <p:spPr/>
        <p:txBody>
          <a:bodyPr/>
          <a:lstStyle/>
          <a:p>
            <a:pPr>
              <a:defRPr/>
            </a:pP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21325"/>
          </a:xfrm>
        </p:spPr>
        <p:txBody>
          <a:bodyPr/>
          <a:lstStyle/>
          <a:p>
            <a:pPr marL="577850" indent="-577850" eaLnBrk="1" hangingPunct="1">
              <a:lnSpc>
                <a:spcPct val="90000"/>
              </a:lnSpc>
              <a:buFont typeface="Wingdings" pitchFamily="2" charset="2"/>
              <a:buChar char="§"/>
              <a:defRPr/>
            </a:pPr>
            <a:r>
              <a:rPr lang="en-US" sz="2400" dirty="0" smtClean="0">
                <a:latin typeface="Times New Roman" pitchFamily="18" charset="0"/>
                <a:cs typeface="Times New Roman" pitchFamily="18" charset="0"/>
              </a:rPr>
              <a:t>To prevent or reduce dangerous expose to toxic materials.</a:t>
            </a:r>
          </a:p>
          <a:p>
            <a:pPr marL="577850" indent="-577850" eaLnBrk="1" hangingPunct="1">
              <a:lnSpc>
                <a:spcPct val="90000"/>
              </a:lnSpc>
              <a:buFont typeface="Wingdings" pitchFamily="2" charset="2"/>
              <a:buAutoNum type="romanLcPeriod"/>
              <a:defRPr/>
            </a:pPr>
            <a:r>
              <a:rPr lang="en-US" sz="2400" dirty="0" smtClean="0">
                <a:latin typeface="Times New Roman" pitchFamily="18" charset="0"/>
                <a:cs typeface="Times New Roman" pitchFamily="18" charset="0"/>
              </a:rPr>
              <a:t>Gas releases should be vented outside buildings and away work areas and other populated areas.</a:t>
            </a:r>
          </a:p>
          <a:p>
            <a:pPr marL="577850" indent="-577850" eaLnBrk="1" hangingPunct="1">
              <a:lnSpc>
                <a:spcPct val="90000"/>
              </a:lnSpc>
              <a:buFont typeface="Wingdings" pitchFamily="2" charset="2"/>
              <a:buAutoNum type="romanLcPeriod"/>
              <a:defRPr/>
            </a:pPr>
            <a:r>
              <a:rPr lang="en-US" sz="2400" dirty="0" smtClean="0">
                <a:latin typeface="Times New Roman" pitchFamily="18" charset="0"/>
                <a:cs typeface="Times New Roman" pitchFamily="18" charset="0"/>
              </a:rPr>
              <a:t>Exhausts and ventilations should be provided to remove emissions.</a:t>
            </a:r>
          </a:p>
          <a:p>
            <a:pPr marL="577850" indent="-577850" eaLnBrk="1" hangingPunct="1">
              <a:lnSpc>
                <a:spcPct val="90000"/>
              </a:lnSpc>
              <a:buFont typeface="Wingdings" pitchFamily="2" charset="2"/>
              <a:buChar char="§"/>
              <a:defRPr/>
            </a:pPr>
            <a:r>
              <a:rPr lang="en-US" sz="2400" dirty="0" smtClean="0">
                <a:latin typeface="Times New Roman" pitchFamily="18" charset="0"/>
                <a:cs typeface="Times New Roman" pitchFamily="18" charset="0"/>
              </a:rPr>
              <a:t>Every bulk drug and pharmaceutical unit must prepare its disaster management plan.  </a:t>
            </a:r>
          </a:p>
        </p:txBody>
      </p:sp>
      <p:sp>
        <p:nvSpPr>
          <p:cNvPr id="4" name="Date Placeholder 3"/>
          <p:cNvSpPr>
            <a:spLocks noGrp="1"/>
          </p:cNvSpPr>
          <p:nvPr>
            <p:ph type="dt" sz="half" idx="12"/>
          </p:nvPr>
        </p:nvSpPr>
        <p:spPr/>
        <p:txBody>
          <a:bodyPr/>
          <a:lstStyle/>
          <a:p>
            <a:pPr>
              <a:defRPr/>
            </a:pPr>
            <a:r>
              <a:rPr lang="en-US" dirty="0" smtClean="0"/>
              <a:t>25-</a:t>
            </a:r>
            <a:endParaRPr lang="en-US" dirty="0"/>
          </a:p>
        </p:txBody>
      </p:sp>
      <p:sp>
        <p:nvSpPr>
          <p:cNvPr id="5" name="Slide Number Placeholder 4"/>
          <p:cNvSpPr>
            <a:spLocks noGrp="1"/>
          </p:cNvSpPr>
          <p:nvPr>
            <p:ph type="sldNum" sz="quarter" idx="11"/>
          </p:nvPr>
        </p:nvSpPr>
        <p:spPr/>
        <p:txBody>
          <a:bodyPr/>
          <a:lstStyle/>
          <a:p>
            <a:pPr>
              <a:defRPr/>
            </a:pPr>
            <a:fld id="{19CA5867-30B0-47E9-8046-18FF1716E691}" type="slidenum">
              <a:rPr lang="en-US" smtClean="0"/>
              <a:pPr>
                <a:defRPr/>
              </a:pPr>
              <a:t>45</a:t>
            </a:fld>
            <a:endParaRPr lang="en-US" dirty="0"/>
          </a:p>
        </p:txBody>
      </p:sp>
      <p:sp>
        <p:nvSpPr>
          <p:cNvPr id="6" name="Footer Placeholder 5"/>
          <p:cNvSpPr>
            <a:spLocks noGrp="1"/>
          </p:cNvSpPr>
          <p:nvPr>
            <p:ph type="ftr" sz="quarter" idx="10"/>
          </p:nvPr>
        </p:nvSpPr>
        <p:spPr/>
        <p:txBody>
          <a:bodyPr/>
          <a:lstStyle/>
          <a:p>
            <a:pPr>
              <a:defRPr/>
            </a:pP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712787"/>
          </a:xfrm>
        </p:spPr>
        <p:txBody>
          <a:bodyPr/>
          <a:lstStyle/>
          <a:p>
            <a:pPr>
              <a:defRPr/>
            </a:pPr>
            <a:r>
              <a:rPr lang="en-US" sz="2800" u="sng" dirty="0" smtClean="0">
                <a:latin typeface="Times New Roman" pitchFamily="18" charset="0"/>
                <a:cs typeface="Times New Roman" pitchFamily="18" charset="0"/>
              </a:rPr>
              <a:t>3.SAFETY ASPECTS IN PHARMA INDUSTRY</a:t>
            </a:r>
            <a:endParaRPr lang="en-US" sz="2800" u="sng" dirty="0">
              <a:latin typeface="Times New Roman" pitchFamily="18" charset="0"/>
              <a:cs typeface="Times New Roman" pitchFamily="18" charset="0"/>
            </a:endParaRPr>
          </a:p>
        </p:txBody>
      </p:sp>
      <p:sp>
        <p:nvSpPr>
          <p:cNvPr id="3" name="Content Placeholder 2"/>
          <p:cNvSpPr>
            <a:spLocks noGrp="1"/>
          </p:cNvSpPr>
          <p:nvPr>
            <p:ph idx="1"/>
          </p:nvPr>
        </p:nvSpPr>
        <p:spPr>
          <a:xfrm>
            <a:off x="457200" y="990600"/>
            <a:ext cx="8229600" cy="5140325"/>
          </a:xfrm>
        </p:spPr>
        <p:txBody>
          <a:bodyPr>
            <a:normAutofit lnSpcReduction="10000"/>
          </a:bodyPr>
          <a:lstStyle/>
          <a:p>
            <a:pPr>
              <a:lnSpc>
                <a:spcPct val="80000"/>
              </a:lnSpc>
              <a:defRPr/>
            </a:pPr>
            <a:r>
              <a:rPr lang="en-US" sz="2400" dirty="0" smtClean="0">
                <a:latin typeface="Times New Roman" pitchFamily="18" charset="0"/>
                <a:cs typeface="Times New Roman" pitchFamily="18" charset="0"/>
              </a:rPr>
              <a:t>Standard operating procedures</a:t>
            </a:r>
          </a:p>
          <a:p>
            <a:pPr>
              <a:lnSpc>
                <a:spcPct val="80000"/>
              </a:lnSpc>
              <a:defRPr/>
            </a:pPr>
            <a:r>
              <a:rPr lang="en-US" sz="2400" dirty="0" smtClean="0">
                <a:latin typeface="Times New Roman" pitchFamily="18" charset="0"/>
                <a:cs typeface="Times New Roman" pitchFamily="18" charset="0"/>
              </a:rPr>
              <a:t>Handling of hazardous materials</a:t>
            </a:r>
          </a:p>
          <a:p>
            <a:pPr>
              <a:lnSpc>
                <a:spcPct val="80000"/>
              </a:lnSpc>
              <a:defRPr/>
            </a:pPr>
            <a:r>
              <a:rPr lang="en-US" sz="2400" dirty="0" smtClean="0">
                <a:latin typeface="Times New Roman" pitchFamily="18" charset="0"/>
                <a:cs typeface="Times New Roman" pitchFamily="18" charset="0"/>
              </a:rPr>
              <a:t>Water supply and drainage</a:t>
            </a:r>
          </a:p>
          <a:p>
            <a:pPr>
              <a:lnSpc>
                <a:spcPct val="80000"/>
              </a:lnSpc>
              <a:defRPr/>
            </a:pPr>
            <a:r>
              <a:rPr lang="en-US" sz="2400" dirty="0" smtClean="0">
                <a:latin typeface="Times New Roman" pitchFamily="18" charset="0"/>
                <a:cs typeface="Times New Roman" pitchFamily="18" charset="0"/>
              </a:rPr>
              <a:t>Floors and floor coverings</a:t>
            </a:r>
          </a:p>
          <a:p>
            <a:pPr>
              <a:lnSpc>
                <a:spcPct val="80000"/>
              </a:lnSpc>
              <a:defRPr/>
            </a:pPr>
            <a:r>
              <a:rPr lang="en-US" sz="2400" dirty="0" smtClean="0">
                <a:latin typeface="Times New Roman" pitchFamily="18" charset="0"/>
                <a:cs typeface="Times New Roman" pitchFamily="18" charset="0"/>
              </a:rPr>
              <a:t>Emergency exits</a:t>
            </a:r>
          </a:p>
          <a:p>
            <a:pPr>
              <a:lnSpc>
                <a:spcPct val="80000"/>
              </a:lnSpc>
              <a:defRPr/>
            </a:pPr>
            <a:r>
              <a:rPr lang="en-US" sz="2400" dirty="0" smtClean="0">
                <a:latin typeface="Times New Roman" pitchFamily="18" charset="0"/>
                <a:cs typeface="Times New Roman" pitchFamily="18" charset="0"/>
              </a:rPr>
              <a:t>Back up  plan if anything goes wrong</a:t>
            </a:r>
          </a:p>
          <a:p>
            <a:pPr>
              <a:lnSpc>
                <a:spcPct val="80000"/>
              </a:lnSpc>
              <a:defRPr/>
            </a:pPr>
            <a:r>
              <a:rPr lang="en-US" sz="2400" dirty="0" smtClean="0">
                <a:latin typeface="Times New Roman" pitchFamily="18" charset="0"/>
                <a:cs typeface="Times New Roman" pitchFamily="18" charset="0"/>
              </a:rPr>
              <a:t>Specially trained personnel </a:t>
            </a:r>
          </a:p>
          <a:p>
            <a:pPr>
              <a:lnSpc>
                <a:spcPct val="80000"/>
              </a:lnSpc>
              <a:defRPr/>
            </a:pPr>
            <a:r>
              <a:rPr lang="en-US" sz="2400" dirty="0" smtClean="0">
                <a:latin typeface="Times New Roman" pitchFamily="18" charset="0"/>
                <a:cs typeface="Times New Roman" pitchFamily="18" charset="0"/>
              </a:rPr>
              <a:t>Health polices and insurance</a:t>
            </a:r>
          </a:p>
          <a:p>
            <a:pPr>
              <a:lnSpc>
                <a:spcPct val="80000"/>
              </a:lnSpc>
              <a:defRPr/>
            </a:pPr>
            <a:r>
              <a:rPr lang="en-US" sz="2400" dirty="0" smtClean="0">
                <a:latin typeface="Times New Roman" pitchFamily="18" charset="0"/>
                <a:cs typeface="Times New Roman" pitchFamily="18" charset="0"/>
              </a:rPr>
              <a:t>Written procedures</a:t>
            </a:r>
          </a:p>
          <a:p>
            <a:pPr>
              <a:lnSpc>
                <a:spcPct val="80000"/>
              </a:lnSpc>
              <a:defRPr/>
            </a:pPr>
            <a:r>
              <a:rPr lang="en-US" sz="2400" dirty="0" smtClean="0">
                <a:latin typeface="Times New Roman" pitchFamily="18" charset="0"/>
                <a:cs typeface="Times New Roman" pitchFamily="18" charset="0"/>
              </a:rPr>
              <a:t>Safety audits</a:t>
            </a:r>
          </a:p>
          <a:p>
            <a:pPr>
              <a:lnSpc>
                <a:spcPct val="80000"/>
              </a:lnSpc>
              <a:defRPr/>
            </a:pPr>
            <a:r>
              <a:rPr lang="en-US" sz="2400" dirty="0" smtClean="0">
                <a:latin typeface="Times New Roman" pitchFamily="18" charset="0"/>
                <a:cs typeface="Times New Roman" pitchFamily="18" charset="0"/>
              </a:rPr>
              <a:t>Risk analysis</a:t>
            </a:r>
          </a:p>
          <a:p>
            <a:pPr>
              <a:lnSpc>
                <a:spcPct val="80000"/>
              </a:lnSpc>
              <a:defRPr/>
            </a:pPr>
            <a:r>
              <a:rPr lang="en-US" sz="2400" dirty="0" smtClean="0">
                <a:latin typeface="Times New Roman" pitchFamily="18" charset="0"/>
                <a:cs typeface="Times New Roman" pitchFamily="18" charset="0"/>
              </a:rPr>
              <a:t>Appropriate training and education to employee</a:t>
            </a:r>
          </a:p>
          <a:p>
            <a:pPr>
              <a:lnSpc>
                <a:spcPct val="80000"/>
              </a:lnSpc>
              <a:defRPr/>
            </a:pPr>
            <a:r>
              <a:rPr lang="en-US" sz="2400" dirty="0" smtClean="0">
                <a:latin typeface="Times New Roman" pitchFamily="18" charset="0"/>
                <a:cs typeface="Times New Roman" pitchFamily="18" charset="0"/>
              </a:rPr>
              <a:t>Regular monitoring of workplace</a:t>
            </a:r>
          </a:p>
          <a:p>
            <a:pPr>
              <a:lnSpc>
                <a:spcPct val="80000"/>
              </a:lnSpc>
              <a:defRPr/>
            </a:pPr>
            <a:r>
              <a:rPr lang="en-US" sz="2400" dirty="0" smtClean="0">
                <a:latin typeface="Times New Roman" pitchFamily="18" charset="0"/>
                <a:cs typeface="Times New Roman" pitchFamily="18" charset="0"/>
              </a:rPr>
              <a:t>Written documentation of policies</a:t>
            </a:r>
          </a:p>
          <a:p>
            <a:pPr>
              <a:lnSpc>
                <a:spcPct val="80000"/>
              </a:lnSpc>
              <a:defRPr/>
            </a:pPr>
            <a:r>
              <a:rPr lang="en-US" sz="2400" dirty="0" smtClean="0">
                <a:latin typeface="Times New Roman" pitchFamily="18" charset="0"/>
                <a:cs typeface="Times New Roman" pitchFamily="18" charset="0"/>
              </a:rPr>
              <a:t>Create awareness of the environment. </a:t>
            </a:r>
            <a:endParaRPr lang="en-US" sz="2400" dirty="0">
              <a:latin typeface="Times New Roman" pitchFamily="18" charset="0"/>
              <a:cs typeface="Times New Roman" pitchFamily="18" charset="0"/>
            </a:endParaRPr>
          </a:p>
        </p:txBody>
      </p:sp>
      <p:pic>
        <p:nvPicPr>
          <p:cNvPr id="41988" name="Picture 4" descr="SAFETY, The Measure of Succes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5400" y="1250950"/>
            <a:ext cx="2819400" cy="141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Date Placeholder 4"/>
          <p:cNvSpPr>
            <a:spLocks noGrp="1"/>
          </p:cNvSpPr>
          <p:nvPr>
            <p:ph type="dt" sz="half" idx="12"/>
          </p:nvPr>
        </p:nvSpPr>
        <p:spPr/>
        <p:txBody>
          <a:bodyPr/>
          <a:lstStyle/>
          <a:p>
            <a:pPr>
              <a:defRPr/>
            </a:pPr>
            <a:r>
              <a:rPr lang="en-US" dirty="0" smtClean="0"/>
              <a:t>25-</a:t>
            </a:r>
            <a:endParaRPr lang="en-US" dirty="0"/>
          </a:p>
        </p:txBody>
      </p:sp>
      <p:sp>
        <p:nvSpPr>
          <p:cNvPr id="6" name="Slide Number Placeholder 5"/>
          <p:cNvSpPr>
            <a:spLocks noGrp="1"/>
          </p:cNvSpPr>
          <p:nvPr>
            <p:ph type="sldNum" sz="quarter" idx="11"/>
          </p:nvPr>
        </p:nvSpPr>
        <p:spPr/>
        <p:txBody>
          <a:bodyPr/>
          <a:lstStyle/>
          <a:p>
            <a:pPr>
              <a:defRPr/>
            </a:pPr>
            <a:fld id="{19CA5867-30B0-47E9-8046-18FF1716E691}" type="slidenum">
              <a:rPr lang="en-US" smtClean="0"/>
              <a:pPr>
                <a:defRPr/>
              </a:pPr>
              <a:t>46</a:t>
            </a:fld>
            <a:endParaRPr lang="en-US"/>
          </a:p>
        </p:txBody>
      </p:sp>
      <p:sp>
        <p:nvSpPr>
          <p:cNvPr id="7" name="Footer Placeholder 6"/>
          <p:cNvSpPr>
            <a:spLocks noGrp="1"/>
          </p:cNvSpPr>
          <p:nvPr>
            <p:ph type="ftr" sz="quarter" idx="10"/>
          </p:nvPr>
        </p:nvSpPr>
        <p:spPr/>
        <p:txBody>
          <a:bodyPr/>
          <a:lstStyle/>
          <a:p>
            <a:pPr>
              <a:defRPr/>
            </a:pP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0" y="274638"/>
            <a:ext cx="9144000" cy="1143000"/>
          </a:xfrm>
        </p:spPr>
        <p:txBody>
          <a:bodyPr>
            <a:normAutofit fontScale="90000"/>
          </a:bodyPr>
          <a:lstStyle/>
          <a:p>
            <a:pPr eaLnBrk="1" hangingPunct="1"/>
            <a:r>
              <a:rPr lang="en-US" sz="2000" b="1" smtClean="0">
                <a:solidFill>
                  <a:srgbClr val="0000FF"/>
                </a:solidFill>
                <a:latin typeface="Times New Roman" pitchFamily="18" charset="0"/>
                <a:cs typeface="Times New Roman" pitchFamily="18" charset="0"/>
              </a:rPr>
              <a:t> </a:t>
            </a:r>
            <a:r>
              <a:rPr lang="en-US" sz="3200" b="1" i="1" smtClean="0">
                <a:solidFill>
                  <a:srgbClr val="0000FF"/>
                </a:solidFill>
                <a:latin typeface="Times New Roman" pitchFamily="18" charset="0"/>
                <a:cs typeface="Times New Roman" pitchFamily="18" charset="0"/>
              </a:rPr>
              <a:t>Classification of signs according to use – </a:t>
            </a:r>
            <a:br>
              <a:rPr lang="en-US" sz="3200" b="1" i="1" smtClean="0">
                <a:solidFill>
                  <a:srgbClr val="0000FF"/>
                </a:solidFill>
                <a:latin typeface="Times New Roman" pitchFamily="18" charset="0"/>
                <a:cs typeface="Times New Roman" pitchFamily="18" charset="0"/>
              </a:rPr>
            </a:br>
            <a:r>
              <a:rPr lang="en-US" b="1" smtClean="0">
                <a:solidFill>
                  <a:srgbClr val="0000FF"/>
                </a:solidFill>
                <a:latin typeface="Times New Roman" pitchFamily="18" charset="0"/>
                <a:cs typeface="Times New Roman" pitchFamily="18" charset="0"/>
              </a:rPr>
              <a:t>(1) </a:t>
            </a:r>
            <a:r>
              <a:rPr lang="en-US" b="1" i="1" smtClean="0">
                <a:solidFill>
                  <a:srgbClr val="0000FF"/>
                </a:solidFill>
                <a:latin typeface="Times New Roman" pitchFamily="18" charset="0"/>
                <a:cs typeface="Times New Roman" pitchFamily="18" charset="0"/>
              </a:rPr>
              <a:t>Danger signs.</a:t>
            </a:r>
            <a:r>
              <a:rPr lang="en-US" b="1" smtClean="0">
                <a:solidFill>
                  <a:srgbClr val="0000FF"/>
                </a:solidFill>
                <a:latin typeface="Times New Roman" pitchFamily="18" charset="0"/>
                <a:cs typeface="Times New Roman" pitchFamily="18" charset="0"/>
              </a:rPr>
              <a:t> </a:t>
            </a:r>
          </a:p>
        </p:txBody>
      </p:sp>
      <p:grpSp>
        <p:nvGrpSpPr>
          <p:cNvPr id="2" name="Group 6"/>
          <p:cNvGrpSpPr>
            <a:grpSpLocks/>
          </p:cNvGrpSpPr>
          <p:nvPr/>
        </p:nvGrpSpPr>
        <p:grpSpPr bwMode="auto">
          <a:xfrm>
            <a:off x="685800" y="2971800"/>
            <a:ext cx="7696200" cy="3509963"/>
            <a:chOff x="-171" y="0"/>
            <a:chExt cx="5760" cy="329"/>
          </a:xfrm>
        </p:grpSpPr>
        <p:sp>
          <p:nvSpPr>
            <p:cNvPr id="20488" name="Rectangle 7"/>
            <p:cNvSpPr>
              <a:spLocks noChangeArrowheads="1"/>
            </p:cNvSpPr>
            <p:nvPr/>
          </p:nvSpPr>
          <p:spPr bwMode="auto">
            <a:xfrm>
              <a:off x="0" y="0"/>
              <a:ext cx="3226" cy="0"/>
            </a:xfrm>
            <a:prstGeom prst="rect">
              <a:avLst/>
            </a:prstGeom>
            <a:noFill/>
            <a:ln w="12700" cap="sq">
              <a:noFill/>
              <a:miter lim="800000"/>
              <a:headEnd type="none" w="sm" len="sm"/>
              <a:tailEnd type="none" w="sm" len="sm"/>
            </a:ln>
          </p:spPr>
          <p:txBody>
            <a:bodyPr>
              <a:spAutoFit/>
            </a:bodyPr>
            <a:lstStyle/>
            <a:p>
              <a:endParaRPr lang="en-US">
                <a:latin typeface="Calibri" pitchFamily="34" charset="0"/>
              </a:endParaRPr>
            </a:p>
          </p:txBody>
        </p:sp>
        <p:sp>
          <p:nvSpPr>
            <p:cNvPr id="20489" name="Rectangle 8"/>
            <p:cNvSpPr>
              <a:spLocks noChangeArrowheads="1"/>
            </p:cNvSpPr>
            <p:nvPr/>
          </p:nvSpPr>
          <p:spPr bwMode="auto">
            <a:xfrm>
              <a:off x="-171" y="79"/>
              <a:ext cx="5760" cy="250"/>
            </a:xfrm>
            <a:prstGeom prst="rect">
              <a:avLst/>
            </a:prstGeom>
            <a:noFill/>
            <a:ln w="12700" cap="sq">
              <a:noFill/>
              <a:miter lim="800000"/>
              <a:headEnd type="none" w="sm" len="sm"/>
              <a:tailEnd type="none" w="sm" len="sm"/>
            </a:ln>
          </p:spPr>
          <p:txBody>
            <a:bodyPr/>
            <a:lstStyle/>
            <a:p>
              <a:pPr algn="just"/>
              <a:r>
                <a:rPr lang="en-US" sz="2400">
                  <a:latin typeface="Times New Roman" pitchFamily="18" charset="0"/>
                  <a:cs typeface="Times New Roman" pitchFamily="18" charset="0"/>
                </a:rPr>
                <a:t>The DANGER header is used when there is a hazardous situation which has a high probability of death or severe injury. It should not be considered for property damage unless personal injury risk is present. </a:t>
              </a:r>
            </a:p>
          </p:txBody>
        </p:sp>
      </p:grpSp>
      <p:pic>
        <p:nvPicPr>
          <p:cNvPr id="20484" name="Picture 9" descr="M2469"/>
          <p:cNvPicPr>
            <a:picLocks noChangeAspect="1" noChangeArrowheads="1"/>
          </p:cNvPicPr>
          <p:nvPr/>
        </p:nvPicPr>
        <p:blipFill>
          <a:blip r:embed="rId2"/>
          <a:srcRect/>
          <a:stretch>
            <a:fillRect/>
          </a:stretch>
        </p:blipFill>
        <p:spPr bwMode="auto">
          <a:xfrm>
            <a:off x="3276600" y="1981200"/>
            <a:ext cx="2362200" cy="1600200"/>
          </a:xfrm>
          <a:prstGeom prst="rect">
            <a:avLst/>
          </a:prstGeom>
          <a:noFill/>
          <a:ln w="9525">
            <a:noFill/>
            <a:miter lim="800000"/>
            <a:headEnd/>
            <a:tailEnd/>
          </a:ln>
        </p:spPr>
      </p:pic>
      <p:sp>
        <p:nvSpPr>
          <p:cNvPr id="10" name="Date Placeholder 9"/>
          <p:cNvSpPr>
            <a:spLocks noGrp="1"/>
          </p:cNvSpPr>
          <p:nvPr>
            <p:ph type="dt" sz="quarter" idx="10"/>
          </p:nvPr>
        </p:nvSpPr>
        <p:spPr/>
        <p:txBody>
          <a:bodyPr/>
          <a:lstStyle/>
          <a:p>
            <a:pPr>
              <a:defRPr/>
            </a:pPr>
            <a:r>
              <a:rPr lang="en-US" dirty="0" smtClean="0"/>
              <a:t>25-Aug-15</a:t>
            </a:r>
            <a:endParaRPr lang="en-US" dirty="0"/>
          </a:p>
        </p:txBody>
      </p:sp>
      <p:sp>
        <p:nvSpPr>
          <p:cNvPr id="11" name="Slide Number Placeholder 10"/>
          <p:cNvSpPr>
            <a:spLocks noGrp="1"/>
          </p:cNvSpPr>
          <p:nvPr>
            <p:ph type="sldNum" sz="quarter" idx="12"/>
          </p:nvPr>
        </p:nvSpPr>
        <p:spPr/>
        <p:txBody>
          <a:bodyPr/>
          <a:lstStyle/>
          <a:p>
            <a:pPr>
              <a:defRPr/>
            </a:pPr>
            <a:endParaRPr lang="en-US" dirty="0"/>
          </a:p>
        </p:txBody>
      </p:sp>
      <p:sp>
        <p:nvSpPr>
          <p:cNvPr id="12" name="Footer Placeholder 11"/>
          <p:cNvSpPr>
            <a:spLocks noGrp="1"/>
          </p:cNvSpPr>
          <p:nvPr>
            <p:ph type="ftr" sz="quarter" idx="11"/>
          </p:nvPr>
        </p:nvSpPr>
        <p:spPr/>
        <p:txBody>
          <a:bodyPr/>
          <a:lstStyle/>
          <a:p>
            <a:pPr>
              <a:defRPr/>
            </a:pPr>
            <a:endParaRPr lang="en-US" dirty="0"/>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0" y="274638"/>
            <a:ext cx="9144000" cy="1143000"/>
          </a:xfrm>
        </p:spPr>
        <p:txBody>
          <a:bodyPr>
            <a:normAutofit fontScale="90000"/>
          </a:bodyPr>
          <a:lstStyle/>
          <a:p>
            <a:pPr eaLnBrk="1" hangingPunct="1"/>
            <a:r>
              <a:rPr lang="en-US" b="1" i="1" smtClean="0">
                <a:solidFill>
                  <a:srgbClr val="0000FF"/>
                </a:solidFill>
                <a:latin typeface="Times New Roman" pitchFamily="18" charset="0"/>
                <a:cs typeface="Times New Roman" pitchFamily="18" charset="0"/>
              </a:rPr>
              <a:t>2) Caution signs. (i) </a:t>
            </a:r>
            <a:r>
              <a:rPr lang="en-US" b="1" i="1" smtClean="0">
                <a:latin typeface="Times New Roman" pitchFamily="18" charset="0"/>
                <a:cs typeface="Times New Roman" pitchFamily="18" charset="0"/>
              </a:rPr>
              <a:t/>
            </a:r>
            <a:br>
              <a:rPr lang="en-US" b="1" i="1" smtClean="0">
                <a:latin typeface="Times New Roman" pitchFamily="18" charset="0"/>
                <a:cs typeface="Times New Roman" pitchFamily="18" charset="0"/>
              </a:rPr>
            </a:br>
            <a:endParaRPr lang="en-US" b="1" i="1" smtClean="0">
              <a:latin typeface="Times New Roman" pitchFamily="18" charset="0"/>
              <a:cs typeface="Times New Roman" pitchFamily="18" charset="0"/>
            </a:endParaRPr>
          </a:p>
        </p:txBody>
      </p:sp>
      <p:grpSp>
        <p:nvGrpSpPr>
          <p:cNvPr id="2" name="Group 3"/>
          <p:cNvGrpSpPr>
            <a:grpSpLocks/>
          </p:cNvGrpSpPr>
          <p:nvPr/>
        </p:nvGrpSpPr>
        <p:grpSpPr bwMode="auto">
          <a:xfrm>
            <a:off x="2011363" y="2668588"/>
            <a:ext cx="5121275" cy="1493837"/>
            <a:chOff x="0" y="0"/>
            <a:chExt cx="3226" cy="941"/>
          </a:xfrm>
        </p:grpSpPr>
        <p:sp>
          <p:nvSpPr>
            <p:cNvPr id="21515" name="Rectangle 4"/>
            <p:cNvSpPr>
              <a:spLocks noChangeArrowheads="1"/>
            </p:cNvSpPr>
            <p:nvPr/>
          </p:nvSpPr>
          <p:spPr bwMode="auto">
            <a:xfrm>
              <a:off x="0" y="0"/>
              <a:ext cx="3226" cy="0"/>
            </a:xfrm>
            <a:prstGeom prst="rect">
              <a:avLst/>
            </a:prstGeom>
            <a:noFill/>
            <a:ln w="12700" cap="sq">
              <a:noFill/>
              <a:miter lim="800000"/>
              <a:headEnd type="none" w="sm" len="sm"/>
              <a:tailEnd type="none" w="sm" len="sm"/>
            </a:ln>
          </p:spPr>
          <p:txBody>
            <a:bodyPr>
              <a:spAutoFit/>
            </a:bodyPr>
            <a:lstStyle/>
            <a:p>
              <a:endParaRPr lang="en-US">
                <a:latin typeface="Calibri" pitchFamily="34" charset="0"/>
              </a:endParaRPr>
            </a:p>
          </p:txBody>
        </p:sp>
        <p:sp>
          <p:nvSpPr>
            <p:cNvPr id="21516" name="Rectangle 5"/>
            <p:cNvSpPr>
              <a:spLocks noChangeArrowheads="1"/>
            </p:cNvSpPr>
            <p:nvPr/>
          </p:nvSpPr>
          <p:spPr bwMode="auto">
            <a:xfrm>
              <a:off x="0" y="0"/>
              <a:ext cx="1596" cy="941"/>
            </a:xfrm>
            <a:prstGeom prst="rect">
              <a:avLst/>
            </a:prstGeom>
            <a:noFill/>
            <a:ln w="12700" cap="sq">
              <a:noFill/>
              <a:miter lim="800000"/>
              <a:headEnd type="none" w="sm" len="sm"/>
              <a:tailEnd type="none" w="sm" len="sm"/>
            </a:ln>
          </p:spPr>
          <p:txBody>
            <a:bodyPr/>
            <a:lstStyle/>
            <a:p>
              <a:r>
                <a:rPr lang="en-US" sz="2400">
                  <a:latin typeface="Times New Roman" pitchFamily="18" charset="0"/>
                </a:rPr>
                <a:t>  </a:t>
              </a:r>
              <a:r>
                <a:rPr lang="en-US" sz="9200">
                  <a:latin typeface="Times New Roman" pitchFamily="18" charset="0"/>
                </a:rPr>
                <a:t> </a:t>
              </a:r>
              <a:r>
                <a:rPr lang="en-US" sz="2400">
                  <a:latin typeface="Times New Roman" pitchFamily="18" charset="0"/>
                </a:rPr>
                <a:t>                         </a:t>
              </a:r>
            </a:p>
          </p:txBody>
        </p:sp>
      </p:grpSp>
      <p:pic>
        <p:nvPicPr>
          <p:cNvPr id="21508" name="Picture 6" descr="c75"/>
          <p:cNvPicPr>
            <a:picLocks noChangeAspect="1" noChangeArrowheads="1"/>
          </p:cNvPicPr>
          <p:nvPr/>
        </p:nvPicPr>
        <p:blipFill>
          <a:blip r:embed="rId2"/>
          <a:srcRect/>
          <a:stretch>
            <a:fillRect/>
          </a:stretch>
        </p:blipFill>
        <p:spPr bwMode="auto">
          <a:xfrm>
            <a:off x="3048000" y="1371600"/>
            <a:ext cx="2667000" cy="2057400"/>
          </a:xfrm>
          <a:prstGeom prst="rect">
            <a:avLst/>
          </a:prstGeom>
          <a:noFill/>
          <a:ln w="9525">
            <a:noFill/>
            <a:miter lim="800000"/>
            <a:headEnd/>
            <a:tailEnd/>
          </a:ln>
        </p:spPr>
      </p:pic>
      <p:grpSp>
        <p:nvGrpSpPr>
          <p:cNvPr id="3" name="Group 7"/>
          <p:cNvGrpSpPr>
            <a:grpSpLocks/>
          </p:cNvGrpSpPr>
          <p:nvPr/>
        </p:nvGrpSpPr>
        <p:grpSpPr bwMode="auto">
          <a:xfrm>
            <a:off x="533400" y="2362200"/>
            <a:ext cx="7924800" cy="2895600"/>
            <a:chOff x="-55" y="0"/>
            <a:chExt cx="5760" cy="626"/>
          </a:xfrm>
        </p:grpSpPr>
        <p:sp>
          <p:nvSpPr>
            <p:cNvPr id="21513" name="Rectangle 8"/>
            <p:cNvSpPr>
              <a:spLocks noChangeArrowheads="1"/>
            </p:cNvSpPr>
            <p:nvPr/>
          </p:nvSpPr>
          <p:spPr bwMode="auto">
            <a:xfrm>
              <a:off x="0" y="0"/>
              <a:ext cx="3226" cy="0"/>
            </a:xfrm>
            <a:prstGeom prst="rect">
              <a:avLst/>
            </a:prstGeom>
            <a:noFill/>
            <a:ln w="12700" cap="sq">
              <a:noFill/>
              <a:miter lim="800000"/>
              <a:headEnd type="none" w="sm" len="sm"/>
              <a:tailEnd type="none" w="sm" len="sm"/>
            </a:ln>
          </p:spPr>
          <p:txBody>
            <a:bodyPr>
              <a:spAutoFit/>
            </a:bodyPr>
            <a:lstStyle/>
            <a:p>
              <a:endParaRPr lang="en-US">
                <a:latin typeface="Calibri" pitchFamily="34" charset="0"/>
              </a:endParaRPr>
            </a:p>
          </p:txBody>
        </p:sp>
        <p:sp>
          <p:nvSpPr>
            <p:cNvPr id="21514" name="Rectangle 9"/>
            <p:cNvSpPr>
              <a:spLocks noChangeArrowheads="1"/>
            </p:cNvSpPr>
            <p:nvPr/>
          </p:nvSpPr>
          <p:spPr bwMode="auto">
            <a:xfrm>
              <a:off x="-55" y="280"/>
              <a:ext cx="5760" cy="346"/>
            </a:xfrm>
            <a:prstGeom prst="rect">
              <a:avLst/>
            </a:prstGeom>
            <a:noFill/>
            <a:ln w="12700" cap="sq">
              <a:noFill/>
              <a:miter lim="800000"/>
              <a:headEnd type="none" w="sm" len="sm"/>
              <a:tailEnd type="none" w="sm" len="sm"/>
            </a:ln>
          </p:spPr>
          <p:txBody>
            <a:bodyPr/>
            <a:lstStyle/>
            <a:p>
              <a:pPr algn="just"/>
              <a:r>
                <a:rPr lang="en-US" sz="2800">
                  <a:latin typeface="Times New Roman" pitchFamily="18" charset="0"/>
                  <a:cs typeface="Times New Roman" pitchFamily="18" charset="0"/>
                </a:rPr>
                <a:t>The CAUTION header is used to indicate a hazardous situation which may result in minor or moderate injury. However, Caution should not be used when there is a possibility of death or serious injury. </a:t>
              </a:r>
            </a:p>
          </p:txBody>
        </p:sp>
      </p:grpSp>
      <p:sp>
        <p:nvSpPr>
          <p:cNvPr id="10" name="Date Placeholder 9"/>
          <p:cNvSpPr>
            <a:spLocks noGrp="1"/>
          </p:cNvSpPr>
          <p:nvPr>
            <p:ph type="dt" sz="quarter" idx="10"/>
          </p:nvPr>
        </p:nvSpPr>
        <p:spPr/>
        <p:txBody>
          <a:bodyPr/>
          <a:lstStyle/>
          <a:p>
            <a:pPr>
              <a:defRPr/>
            </a:pPr>
            <a:endParaRPr lang="en-US" dirty="0"/>
          </a:p>
        </p:txBody>
      </p:sp>
      <p:sp>
        <p:nvSpPr>
          <p:cNvPr id="11" name="Slide Number Placeholder 10"/>
          <p:cNvSpPr>
            <a:spLocks noGrp="1"/>
          </p:cNvSpPr>
          <p:nvPr>
            <p:ph type="sldNum" sz="quarter" idx="12"/>
          </p:nvPr>
        </p:nvSpPr>
        <p:spPr/>
        <p:txBody>
          <a:bodyPr/>
          <a:lstStyle/>
          <a:p>
            <a:pPr>
              <a:defRPr/>
            </a:pPr>
            <a:endParaRPr lang="en-US" dirty="0"/>
          </a:p>
        </p:txBody>
      </p:sp>
      <p:sp>
        <p:nvSpPr>
          <p:cNvPr id="12" name="Footer Placeholder 11"/>
          <p:cNvSpPr>
            <a:spLocks noGrp="1"/>
          </p:cNvSpPr>
          <p:nvPr>
            <p:ph type="ftr" sz="quarter" idx="11"/>
          </p:nvPr>
        </p:nvSpPr>
        <p:spPr/>
        <p:txBody>
          <a:bodyPr/>
          <a:lstStyle/>
          <a:p>
            <a:pPr>
              <a:defRPr/>
            </a:pPr>
            <a:endParaRPr lang="en-US" dirty="0"/>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0" y="274638"/>
            <a:ext cx="9144000" cy="1143000"/>
          </a:xfrm>
        </p:spPr>
        <p:txBody>
          <a:bodyPr/>
          <a:lstStyle/>
          <a:p>
            <a:pPr eaLnBrk="1" hangingPunct="1"/>
            <a:r>
              <a:rPr lang="en-US" b="1" smtClean="0">
                <a:solidFill>
                  <a:srgbClr val="0000FF"/>
                </a:solidFill>
                <a:latin typeface="Times New Roman" pitchFamily="18" charset="0"/>
                <a:cs typeface="Times New Roman" pitchFamily="18" charset="0"/>
              </a:rPr>
              <a:t>(3) </a:t>
            </a:r>
            <a:r>
              <a:rPr lang="en-US" b="1" i="1" smtClean="0">
                <a:solidFill>
                  <a:srgbClr val="0000FF"/>
                </a:solidFill>
                <a:latin typeface="Times New Roman" pitchFamily="18" charset="0"/>
                <a:cs typeface="Times New Roman" pitchFamily="18" charset="0"/>
              </a:rPr>
              <a:t>Safety instruction signs</a:t>
            </a:r>
            <a:r>
              <a:rPr lang="en-US" b="1" smtClean="0">
                <a:solidFill>
                  <a:srgbClr val="0000FF"/>
                </a:solidFill>
                <a:latin typeface="Times New Roman" pitchFamily="18" charset="0"/>
                <a:cs typeface="Times New Roman" pitchFamily="18" charset="0"/>
              </a:rPr>
              <a:t> </a:t>
            </a:r>
          </a:p>
        </p:txBody>
      </p:sp>
      <p:grpSp>
        <p:nvGrpSpPr>
          <p:cNvPr id="2" name="Group 3"/>
          <p:cNvGrpSpPr>
            <a:grpSpLocks/>
          </p:cNvGrpSpPr>
          <p:nvPr/>
        </p:nvGrpSpPr>
        <p:grpSpPr bwMode="auto">
          <a:xfrm>
            <a:off x="2011363" y="2686050"/>
            <a:ext cx="5121275" cy="1463675"/>
            <a:chOff x="0" y="0"/>
            <a:chExt cx="3226" cy="922"/>
          </a:xfrm>
        </p:grpSpPr>
        <p:sp>
          <p:nvSpPr>
            <p:cNvPr id="22539" name="Rectangle 4"/>
            <p:cNvSpPr>
              <a:spLocks noChangeArrowheads="1"/>
            </p:cNvSpPr>
            <p:nvPr/>
          </p:nvSpPr>
          <p:spPr bwMode="auto">
            <a:xfrm>
              <a:off x="0" y="0"/>
              <a:ext cx="3226" cy="0"/>
            </a:xfrm>
            <a:prstGeom prst="rect">
              <a:avLst/>
            </a:prstGeom>
            <a:noFill/>
            <a:ln w="12700" cap="sq">
              <a:noFill/>
              <a:miter lim="800000"/>
              <a:headEnd type="none" w="sm" len="sm"/>
              <a:tailEnd type="none" w="sm" len="sm"/>
            </a:ln>
          </p:spPr>
          <p:txBody>
            <a:bodyPr>
              <a:spAutoFit/>
            </a:bodyPr>
            <a:lstStyle/>
            <a:p>
              <a:endParaRPr lang="en-US">
                <a:latin typeface="Calibri" pitchFamily="34" charset="0"/>
              </a:endParaRPr>
            </a:p>
          </p:txBody>
        </p:sp>
        <p:sp>
          <p:nvSpPr>
            <p:cNvPr id="22540" name="Rectangle 5"/>
            <p:cNvSpPr>
              <a:spLocks noChangeArrowheads="1"/>
            </p:cNvSpPr>
            <p:nvPr/>
          </p:nvSpPr>
          <p:spPr bwMode="auto">
            <a:xfrm>
              <a:off x="0" y="0"/>
              <a:ext cx="1592" cy="922"/>
            </a:xfrm>
            <a:prstGeom prst="rect">
              <a:avLst/>
            </a:prstGeom>
            <a:noFill/>
            <a:ln w="12700" cap="sq">
              <a:noFill/>
              <a:miter lim="800000"/>
              <a:headEnd type="none" w="sm" len="sm"/>
              <a:tailEnd type="none" w="sm" len="sm"/>
            </a:ln>
          </p:spPr>
          <p:txBody>
            <a:bodyPr/>
            <a:lstStyle/>
            <a:p>
              <a:r>
                <a:rPr lang="en-US" sz="2400">
                  <a:latin typeface="Times New Roman" pitchFamily="18" charset="0"/>
                </a:rPr>
                <a:t>  </a:t>
              </a:r>
              <a:r>
                <a:rPr lang="en-US" sz="9000">
                  <a:latin typeface="Times New Roman" pitchFamily="18" charset="0"/>
                </a:rPr>
                <a:t> </a:t>
              </a:r>
              <a:r>
                <a:rPr lang="en-US" sz="2400">
                  <a:latin typeface="Times New Roman" pitchFamily="18" charset="0"/>
                </a:rPr>
                <a:t>                         </a:t>
              </a:r>
            </a:p>
          </p:txBody>
        </p:sp>
      </p:grpSp>
      <p:pic>
        <p:nvPicPr>
          <p:cNvPr id="22532" name="Picture 6" descr="c76"/>
          <p:cNvPicPr>
            <a:picLocks noChangeAspect="1" noChangeArrowheads="1"/>
          </p:cNvPicPr>
          <p:nvPr/>
        </p:nvPicPr>
        <p:blipFill>
          <a:blip r:embed="rId2"/>
          <a:srcRect/>
          <a:stretch>
            <a:fillRect/>
          </a:stretch>
        </p:blipFill>
        <p:spPr bwMode="auto">
          <a:xfrm>
            <a:off x="3200400" y="1371600"/>
            <a:ext cx="2438400" cy="1744663"/>
          </a:xfrm>
          <a:prstGeom prst="rect">
            <a:avLst/>
          </a:prstGeom>
          <a:noFill/>
          <a:ln w="9525">
            <a:noFill/>
            <a:miter lim="800000"/>
            <a:headEnd/>
            <a:tailEnd/>
          </a:ln>
        </p:spPr>
      </p:pic>
      <p:grpSp>
        <p:nvGrpSpPr>
          <p:cNvPr id="3" name="Group 7"/>
          <p:cNvGrpSpPr>
            <a:grpSpLocks/>
          </p:cNvGrpSpPr>
          <p:nvPr/>
        </p:nvGrpSpPr>
        <p:grpSpPr bwMode="auto">
          <a:xfrm>
            <a:off x="838200" y="3276600"/>
            <a:ext cx="7467600" cy="2286000"/>
            <a:chOff x="0" y="0"/>
            <a:chExt cx="5760" cy="250"/>
          </a:xfrm>
        </p:grpSpPr>
        <p:sp>
          <p:nvSpPr>
            <p:cNvPr id="22537" name="Rectangle 8"/>
            <p:cNvSpPr>
              <a:spLocks noChangeArrowheads="1"/>
            </p:cNvSpPr>
            <p:nvPr/>
          </p:nvSpPr>
          <p:spPr bwMode="auto">
            <a:xfrm>
              <a:off x="0" y="0"/>
              <a:ext cx="3226" cy="0"/>
            </a:xfrm>
            <a:prstGeom prst="rect">
              <a:avLst/>
            </a:prstGeom>
            <a:noFill/>
            <a:ln w="12700" cap="sq">
              <a:noFill/>
              <a:miter lim="800000"/>
              <a:headEnd type="none" w="sm" len="sm"/>
              <a:tailEnd type="none" w="sm" len="sm"/>
            </a:ln>
          </p:spPr>
          <p:txBody>
            <a:bodyPr>
              <a:spAutoFit/>
            </a:bodyPr>
            <a:lstStyle/>
            <a:p>
              <a:endParaRPr lang="en-US">
                <a:latin typeface="Calibri" pitchFamily="34" charset="0"/>
              </a:endParaRPr>
            </a:p>
          </p:txBody>
        </p:sp>
        <p:sp>
          <p:nvSpPr>
            <p:cNvPr id="22538" name="Rectangle 9"/>
            <p:cNvSpPr>
              <a:spLocks noChangeArrowheads="1"/>
            </p:cNvSpPr>
            <p:nvPr/>
          </p:nvSpPr>
          <p:spPr bwMode="auto">
            <a:xfrm>
              <a:off x="0" y="0"/>
              <a:ext cx="5760" cy="250"/>
            </a:xfrm>
            <a:prstGeom prst="rect">
              <a:avLst/>
            </a:prstGeom>
            <a:noFill/>
            <a:ln w="12700" cap="sq">
              <a:noFill/>
              <a:miter lim="800000"/>
              <a:headEnd type="none" w="sm" len="sm"/>
              <a:tailEnd type="none" w="sm" len="sm"/>
            </a:ln>
          </p:spPr>
          <p:txBody>
            <a:bodyPr/>
            <a:lstStyle/>
            <a:p>
              <a:pPr algn="just"/>
              <a:r>
                <a:rPr lang="en-US" sz="2800">
                  <a:latin typeface="Times New Roman" pitchFamily="18" charset="0"/>
                  <a:cs typeface="Times New Roman" pitchFamily="18" charset="0"/>
                </a:rPr>
                <a:t>General Safety Signs (SAFETY FIRST, BE CAREFUL, THINK) should indicate general instructions relative to safe work practices, reminders of proper safety procedures, and the location of safety equipment. </a:t>
              </a:r>
            </a:p>
          </p:txBody>
        </p:sp>
      </p:grpSp>
      <p:sp>
        <p:nvSpPr>
          <p:cNvPr id="10" name="Date Placeholder 9"/>
          <p:cNvSpPr>
            <a:spLocks noGrp="1"/>
          </p:cNvSpPr>
          <p:nvPr>
            <p:ph type="dt" sz="quarter" idx="10"/>
          </p:nvPr>
        </p:nvSpPr>
        <p:spPr/>
        <p:txBody>
          <a:bodyPr/>
          <a:lstStyle/>
          <a:p>
            <a:pPr>
              <a:defRPr/>
            </a:pPr>
            <a:endParaRPr lang="en-US" dirty="0"/>
          </a:p>
        </p:txBody>
      </p:sp>
      <p:sp>
        <p:nvSpPr>
          <p:cNvPr id="11" name="Slide Number Placeholder 10"/>
          <p:cNvSpPr>
            <a:spLocks noGrp="1"/>
          </p:cNvSpPr>
          <p:nvPr>
            <p:ph type="sldNum" sz="quarter" idx="12"/>
          </p:nvPr>
        </p:nvSpPr>
        <p:spPr/>
        <p:txBody>
          <a:bodyPr/>
          <a:lstStyle/>
          <a:p>
            <a:pPr>
              <a:defRPr/>
            </a:pPr>
            <a:endParaRPr lang="en-US" dirty="0"/>
          </a:p>
        </p:txBody>
      </p:sp>
      <p:sp>
        <p:nvSpPr>
          <p:cNvPr id="12" name="Footer Placeholder 11"/>
          <p:cNvSpPr>
            <a:spLocks noGrp="1"/>
          </p:cNvSpPr>
          <p:nvPr>
            <p:ph type="ftr" sz="quarter" idx="11"/>
          </p:nvPr>
        </p:nvSpPr>
        <p:spPr/>
        <p:txBody>
          <a:bodyPr/>
          <a:lstStyle/>
          <a:p>
            <a:pPr>
              <a:defRPr/>
            </a:pPr>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idx="4294967295"/>
          </p:nvPr>
        </p:nvSpPr>
        <p:spPr>
          <a:xfrm>
            <a:off x="381000" y="304800"/>
            <a:ext cx="8229600" cy="838200"/>
          </a:xfrm>
        </p:spPr>
        <p:txBody>
          <a:bodyPr/>
          <a:lstStyle/>
          <a:p>
            <a:pPr algn="ctr" eaLnBrk="1" hangingPunct="1"/>
            <a:r>
              <a:rPr lang="en-US" sz="4200" b="1" dirty="0" smtClean="0"/>
              <a:t>WHAT IS AN ACCIDENT ???</a:t>
            </a:r>
            <a:r>
              <a:rPr lang="en-US" sz="4200" dirty="0" smtClean="0"/>
              <a:t> </a:t>
            </a:r>
          </a:p>
        </p:txBody>
      </p:sp>
      <p:sp>
        <p:nvSpPr>
          <p:cNvPr id="111619" name="Rectangle 3"/>
          <p:cNvSpPr>
            <a:spLocks noGrp="1" noChangeArrowheads="1"/>
          </p:cNvSpPr>
          <p:nvPr>
            <p:ph idx="4294967295"/>
          </p:nvPr>
        </p:nvSpPr>
        <p:spPr>
          <a:xfrm>
            <a:off x="0" y="1295400"/>
            <a:ext cx="5410200" cy="2971800"/>
          </a:xfrm>
        </p:spPr>
        <p:txBody>
          <a:bodyPr/>
          <a:lstStyle/>
          <a:p>
            <a:pPr eaLnBrk="1" hangingPunct="1">
              <a:lnSpc>
                <a:spcPct val="80000"/>
              </a:lnSpc>
              <a:buFont typeface="Wingdings 2" pitchFamily="18" charset="2"/>
              <a:buNone/>
            </a:pPr>
            <a:r>
              <a:rPr lang="en-US" sz="3600" b="1" dirty="0" smtClean="0">
                <a:latin typeface="Times New Roman" pitchFamily="18" charset="0"/>
              </a:rPr>
              <a:t>“An accident is an unplanned &amp; uncontrolled event which causes or is likely to cause an injury”.</a:t>
            </a:r>
          </a:p>
        </p:txBody>
      </p:sp>
      <p:pic>
        <p:nvPicPr>
          <p:cNvPr id="111622" name="Picture 6" descr="falling off a ladder"/>
          <p:cNvPicPr>
            <a:picLocks noChangeAspect="1" noChangeArrowheads="1"/>
          </p:cNvPicPr>
          <p:nvPr/>
        </p:nvPicPr>
        <p:blipFill>
          <a:blip r:embed="rId3"/>
          <a:srcRect/>
          <a:stretch>
            <a:fillRect/>
          </a:stretch>
        </p:blipFill>
        <p:spPr bwMode="auto">
          <a:xfrm>
            <a:off x="5789612" y="1371600"/>
            <a:ext cx="3201988" cy="4495800"/>
          </a:xfrm>
          <a:prstGeom prst="rect">
            <a:avLst/>
          </a:prstGeom>
          <a:noFill/>
          <a:ln w="9525">
            <a:noFill/>
            <a:miter lim="800000"/>
            <a:headEnd/>
            <a:tailEnd/>
          </a:ln>
        </p:spPr>
      </p:pic>
      <p:sp>
        <p:nvSpPr>
          <p:cNvPr id="111623" name="Rectangle 3"/>
          <p:cNvSpPr>
            <a:spLocks noChangeArrowheads="1"/>
          </p:cNvSpPr>
          <p:nvPr/>
        </p:nvSpPr>
        <p:spPr bwMode="auto">
          <a:xfrm>
            <a:off x="0" y="3810000"/>
            <a:ext cx="5943600" cy="2133600"/>
          </a:xfrm>
          <a:prstGeom prst="rect">
            <a:avLst/>
          </a:prstGeom>
          <a:noFill/>
          <a:ln w="9525">
            <a:noFill/>
            <a:miter lim="800000"/>
            <a:headEnd/>
            <a:tailEnd/>
          </a:ln>
        </p:spPr>
        <p:txBody>
          <a:bodyPr/>
          <a:lstStyle/>
          <a:p>
            <a:pPr marL="273050" indent="-273050">
              <a:lnSpc>
                <a:spcPct val="80000"/>
              </a:lnSpc>
              <a:spcBef>
                <a:spcPct val="20000"/>
              </a:spcBef>
              <a:buClr>
                <a:srgbClr val="0BD0D9"/>
              </a:buClr>
              <a:buSzPct val="95000"/>
              <a:buFont typeface="Wingdings 2" pitchFamily="18" charset="2"/>
              <a:buChar char=""/>
            </a:pPr>
            <a:r>
              <a:rPr lang="en-US" sz="2800" dirty="0">
                <a:latin typeface="Times New Roman" pitchFamily="18" charset="0"/>
              </a:rPr>
              <a:t>It is some thing which un-expected , un-predictable or intended or not desired.</a:t>
            </a:r>
          </a:p>
          <a:p>
            <a:pPr marL="273050" indent="-273050">
              <a:lnSpc>
                <a:spcPct val="80000"/>
              </a:lnSpc>
              <a:spcBef>
                <a:spcPct val="20000"/>
              </a:spcBef>
              <a:buClr>
                <a:srgbClr val="0BD0D9"/>
              </a:buClr>
              <a:buSzPct val="95000"/>
              <a:buFont typeface="Wingdings 2" pitchFamily="18" charset="2"/>
              <a:buChar char=""/>
            </a:pPr>
            <a:r>
              <a:rPr lang="en-US" sz="2600" dirty="0">
                <a:latin typeface="Times New Roman" pitchFamily="18" charset="0"/>
              </a:rPr>
              <a:t>An accidents may cause a result of some unsafe activity, act, working condition etc ,…..</a:t>
            </a:r>
          </a:p>
          <a:p>
            <a:pPr marL="273050" indent="-273050">
              <a:lnSpc>
                <a:spcPct val="80000"/>
              </a:lnSpc>
              <a:spcBef>
                <a:spcPct val="20000"/>
              </a:spcBef>
              <a:buClr>
                <a:srgbClr val="0BD0D9"/>
              </a:buClr>
              <a:buSzPct val="95000"/>
              <a:buFont typeface="Wingdings 2" pitchFamily="18" charset="2"/>
              <a:buChar char=""/>
            </a:pPr>
            <a:endParaRPr lang="en-US" sz="2600" dirty="0">
              <a:latin typeface="Times New Roman" pitchFamily="18" charset="0"/>
            </a:endParaRPr>
          </a:p>
        </p:txBody>
      </p:sp>
      <p:sp>
        <p:nvSpPr>
          <p:cNvPr id="6" name="Date Placeholder 5"/>
          <p:cNvSpPr>
            <a:spLocks noGrp="1"/>
          </p:cNvSpPr>
          <p:nvPr>
            <p:ph type="dt" sz="half" idx="12"/>
          </p:nvPr>
        </p:nvSpPr>
        <p:spPr/>
        <p:txBody>
          <a:bodyPr/>
          <a:lstStyle/>
          <a:p>
            <a:pPr>
              <a:defRPr/>
            </a:pPr>
            <a:endParaRPr lang="en-US" dirty="0"/>
          </a:p>
        </p:txBody>
      </p:sp>
      <p:sp>
        <p:nvSpPr>
          <p:cNvPr id="7" name="Slide Number Placeholder 6"/>
          <p:cNvSpPr>
            <a:spLocks noGrp="1"/>
          </p:cNvSpPr>
          <p:nvPr>
            <p:ph type="sldNum" sz="quarter" idx="11"/>
          </p:nvPr>
        </p:nvSpPr>
        <p:spPr/>
        <p:txBody>
          <a:bodyPr/>
          <a:lstStyle/>
          <a:p>
            <a:pPr>
              <a:defRPr/>
            </a:pPr>
            <a:fld id="{244E98E1-90F0-4BFA-98BD-2E7BB56DE8CF}" type="slidenum">
              <a:rPr lang="en-US" smtClean="0"/>
              <a:pPr>
                <a:defRPr/>
              </a:pPr>
              <a:t>5</a:t>
            </a:fld>
            <a:endParaRPr lang="en-US"/>
          </a:p>
        </p:txBody>
      </p:sp>
      <p:sp>
        <p:nvSpPr>
          <p:cNvPr id="8" name="Footer Placeholder 7"/>
          <p:cNvSpPr>
            <a:spLocks noGrp="1"/>
          </p:cNvSpPr>
          <p:nvPr>
            <p:ph type="ftr" sz="quarter" idx="10"/>
          </p:nvPr>
        </p:nvSpPr>
        <p:spPr/>
        <p:txBody>
          <a:bodyPr/>
          <a:lstStyle/>
          <a:p>
            <a:pPr>
              <a:defRPr/>
            </a:pPr>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0" y="274638"/>
            <a:ext cx="9144000" cy="1143000"/>
          </a:xfrm>
        </p:spPr>
        <p:txBody>
          <a:bodyPr/>
          <a:lstStyle/>
          <a:p>
            <a:pPr eaLnBrk="1" hangingPunct="1"/>
            <a:r>
              <a:rPr lang="en-US" b="1" i="1" smtClean="0">
                <a:solidFill>
                  <a:srgbClr val="0000FF"/>
                </a:solidFill>
                <a:latin typeface="Times New Roman" pitchFamily="18" charset="0"/>
                <a:cs typeface="Times New Roman" pitchFamily="18" charset="0"/>
              </a:rPr>
              <a:t>(4) Biological hazard signs.</a:t>
            </a:r>
            <a:r>
              <a:rPr lang="en-US" b="1" smtClean="0">
                <a:solidFill>
                  <a:srgbClr val="0000FF"/>
                </a:solidFill>
                <a:latin typeface="Times New Roman" pitchFamily="18" charset="0"/>
                <a:cs typeface="Times New Roman" pitchFamily="18" charset="0"/>
              </a:rPr>
              <a:t> </a:t>
            </a:r>
          </a:p>
        </p:txBody>
      </p:sp>
      <p:grpSp>
        <p:nvGrpSpPr>
          <p:cNvPr id="2" name="Group 3"/>
          <p:cNvGrpSpPr>
            <a:grpSpLocks/>
          </p:cNvGrpSpPr>
          <p:nvPr/>
        </p:nvGrpSpPr>
        <p:grpSpPr bwMode="auto">
          <a:xfrm>
            <a:off x="2011363" y="2697163"/>
            <a:ext cx="5121275" cy="1447800"/>
            <a:chOff x="0" y="0"/>
            <a:chExt cx="3226" cy="912"/>
          </a:xfrm>
        </p:grpSpPr>
        <p:sp>
          <p:nvSpPr>
            <p:cNvPr id="23561" name="Rectangle 4"/>
            <p:cNvSpPr>
              <a:spLocks noChangeArrowheads="1"/>
            </p:cNvSpPr>
            <p:nvPr/>
          </p:nvSpPr>
          <p:spPr bwMode="auto">
            <a:xfrm>
              <a:off x="0" y="0"/>
              <a:ext cx="3226" cy="0"/>
            </a:xfrm>
            <a:prstGeom prst="rect">
              <a:avLst/>
            </a:prstGeom>
            <a:noFill/>
            <a:ln w="12700" cap="sq">
              <a:noFill/>
              <a:miter lim="800000"/>
              <a:headEnd type="none" w="sm" len="sm"/>
              <a:tailEnd type="none" w="sm" len="sm"/>
            </a:ln>
          </p:spPr>
          <p:txBody>
            <a:bodyPr>
              <a:spAutoFit/>
            </a:bodyPr>
            <a:lstStyle/>
            <a:p>
              <a:endParaRPr lang="en-US">
                <a:latin typeface="Calibri" pitchFamily="34" charset="0"/>
              </a:endParaRPr>
            </a:p>
          </p:txBody>
        </p:sp>
        <p:sp>
          <p:nvSpPr>
            <p:cNvPr id="23562" name="Rectangle 5"/>
            <p:cNvSpPr>
              <a:spLocks noChangeArrowheads="1"/>
            </p:cNvSpPr>
            <p:nvPr/>
          </p:nvSpPr>
          <p:spPr bwMode="auto">
            <a:xfrm>
              <a:off x="0" y="0"/>
              <a:ext cx="1590" cy="912"/>
            </a:xfrm>
            <a:prstGeom prst="rect">
              <a:avLst/>
            </a:prstGeom>
            <a:noFill/>
            <a:ln w="12700" cap="sq">
              <a:noFill/>
              <a:miter lim="800000"/>
              <a:headEnd type="none" w="sm" len="sm"/>
              <a:tailEnd type="none" w="sm" len="sm"/>
            </a:ln>
          </p:spPr>
          <p:txBody>
            <a:bodyPr/>
            <a:lstStyle/>
            <a:p>
              <a:r>
                <a:rPr lang="en-US" sz="2400">
                  <a:latin typeface="Times New Roman" pitchFamily="18" charset="0"/>
                </a:rPr>
                <a:t>  </a:t>
              </a:r>
              <a:r>
                <a:rPr lang="en-US" sz="8900">
                  <a:latin typeface="Times New Roman" pitchFamily="18" charset="0"/>
                </a:rPr>
                <a:t> </a:t>
              </a:r>
              <a:r>
                <a:rPr lang="en-US" sz="2400">
                  <a:latin typeface="Times New Roman" pitchFamily="18" charset="0"/>
                </a:rPr>
                <a:t>                         </a:t>
              </a:r>
            </a:p>
          </p:txBody>
        </p:sp>
      </p:grpSp>
      <p:pic>
        <p:nvPicPr>
          <p:cNvPr id="23556" name="Picture 6" descr="M7507"/>
          <p:cNvPicPr>
            <a:picLocks noChangeAspect="1" noChangeArrowheads="1"/>
          </p:cNvPicPr>
          <p:nvPr/>
        </p:nvPicPr>
        <p:blipFill>
          <a:blip r:embed="rId2"/>
          <a:srcRect/>
          <a:stretch>
            <a:fillRect/>
          </a:stretch>
        </p:blipFill>
        <p:spPr bwMode="auto">
          <a:xfrm>
            <a:off x="2971800" y="1371600"/>
            <a:ext cx="2514600" cy="1646238"/>
          </a:xfrm>
          <a:prstGeom prst="rect">
            <a:avLst/>
          </a:prstGeom>
          <a:noFill/>
          <a:ln w="9525">
            <a:noFill/>
            <a:miter lim="800000"/>
            <a:headEnd/>
            <a:tailEnd/>
          </a:ln>
        </p:spPr>
      </p:pic>
      <p:sp>
        <p:nvSpPr>
          <p:cNvPr id="23557" name="Rectangle 7"/>
          <p:cNvSpPr>
            <a:spLocks noChangeArrowheads="1"/>
          </p:cNvSpPr>
          <p:nvPr/>
        </p:nvSpPr>
        <p:spPr bwMode="auto">
          <a:xfrm>
            <a:off x="685800" y="3200400"/>
            <a:ext cx="7772400" cy="2678113"/>
          </a:xfrm>
          <a:prstGeom prst="rect">
            <a:avLst/>
          </a:prstGeom>
          <a:noFill/>
          <a:ln w="12700" cap="sq">
            <a:noFill/>
            <a:miter lim="800000"/>
            <a:headEnd type="none" w="sm" len="sm"/>
            <a:tailEnd type="none" w="sm" len="sm"/>
          </a:ln>
        </p:spPr>
        <p:txBody>
          <a:bodyPr>
            <a:spAutoFit/>
          </a:bodyPr>
          <a:lstStyle/>
          <a:p>
            <a:pPr algn="just"/>
            <a:r>
              <a:rPr lang="en-US" sz="2800">
                <a:latin typeface="Times New Roman" pitchFamily="18" charset="0"/>
                <a:cs typeface="Times New Roman" pitchFamily="18" charset="0"/>
              </a:rPr>
              <a:t>The biological hazard warning shall be used to signify the actual or potential presence of a biohazard and to identify equipment, containers, rooms, materials, experimental animals, or combinations thereof, which contain, or are contaminated with, viable hazardous agents. </a:t>
            </a:r>
          </a:p>
        </p:txBody>
      </p:sp>
      <p:sp>
        <p:nvSpPr>
          <p:cNvPr id="9" name="Slide Number Placeholder 8"/>
          <p:cNvSpPr>
            <a:spLocks noGrp="1"/>
          </p:cNvSpPr>
          <p:nvPr>
            <p:ph type="sldNum" sz="quarter" idx="12"/>
          </p:nvPr>
        </p:nvSpPr>
        <p:spPr/>
        <p:txBody>
          <a:bodyPr/>
          <a:lstStyle/>
          <a:p>
            <a:pPr>
              <a:defRPr/>
            </a:pPr>
            <a:fld id="{F0A017B1-3669-45D0-94A4-BEA827C1B71C}" type="slidenum">
              <a:rPr lang="en-US"/>
              <a:pPr>
                <a:defRPr/>
              </a:pPr>
              <a:t>50</a:t>
            </a:fld>
            <a:endParaRPr lang="en-US"/>
          </a:p>
        </p:txBody>
      </p:sp>
      <p:sp>
        <p:nvSpPr>
          <p:cNvPr id="11" name="Date Placeholder 10"/>
          <p:cNvSpPr>
            <a:spLocks noGrp="1"/>
          </p:cNvSpPr>
          <p:nvPr>
            <p:ph type="dt" sz="half" idx="12"/>
          </p:nvPr>
        </p:nvSpPr>
        <p:spPr/>
        <p:txBody>
          <a:bodyPr/>
          <a:lstStyle/>
          <a:p>
            <a:pPr>
              <a:defRPr/>
            </a:pPr>
            <a:endParaRPr lang="en-US" dirty="0"/>
          </a:p>
        </p:txBody>
      </p:sp>
      <p:sp>
        <p:nvSpPr>
          <p:cNvPr id="12" name="Footer Placeholder 11"/>
          <p:cNvSpPr>
            <a:spLocks noGrp="1"/>
          </p:cNvSpPr>
          <p:nvPr>
            <p:ph type="ftr" sz="quarter" idx="10"/>
          </p:nvPr>
        </p:nvSpPr>
        <p:spPr/>
        <p:txBody>
          <a:bodyPr/>
          <a:lstStyle/>
          <a:p>
            <a:pPr>
              <a:defRPr/>
            </a:pPr>
            <a:endParaRPr lang="en-US" dirty="0"/>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51</a:t>
            </a:fld>
            <a:endParaRPr lang="en-US"/>
          </a:p>
        </p:txBody>
      </p:sp>
      <p:sp>
        <p:nvSpPr>
          <p:cNvPr id="5" name="TextBox 4"/>
          <p:cNvSpPr txBox="1"/>
          <p:nvPr/>
        </p:nvSpPr>
        <p:spPr>
          <a:xfrm>
            <a:off x="2286000" y="2895600"/>
            <a:ext cx="4376519" cy="1015663"/>
          </a:xfrm>
          <a:prstGeom prst="rect">
            <a:avLst/>
          </a:prstGeom>
          <a:noFill/>
        </p:spPr>
        <p:txBody>
          <a:bodyPr wrap="none" rtlCol="0">
            <a:spAutoFit/>
          </a:bodyPr>
          <a:lstStyle/>
          <a:p>
            <a:r>
              <a:rPr lang="en-US" sz="6000" b="1" dirty="0" smtClean="0">
                <a:solidFill>
                  <a:srgbClr val="00B050"/>
                </a:solidFill>
                <a:latin typeface="Freestyle Script" pitchFamily="66" charset="0"/>
              </a:rPr>
              <a:t>      THANK YOU</a:t>
            </a:r>
            <a:endParaRPr lang="en-US" sz="6000" b="1" dirty="0">
              <a:solidFill>
                <a:srgbClr val="00B050"/>
              </a:solidFill>
              <a:latin typeface="Freestyle Script" pitchFamily="66"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73725"/>
          </a:xfrm>
        </p:spPr>
        <p:txBody>
          <a:bodyPr/>
          <a:lstStyle/>
          <a:p>
            <a:pPr eaLnBrk="1" hangingPunct="1">
              <a:lnSpc>
                <a:spcPct val="150000"/>
              </a:lnSpc>
              <a:buFont typeface="Wingdings" pitchFamily="2" charset="2"/>
              <a:buChar char="Ø"/>
            </a:pPr>
            <a:endParaRPr lang="en-US" altLang="en-US" sz="2400" dirty="0" smtClean="0">
              <a:latin typeface="Times New Roman" pitchFamily="18" charset="0"/>
              <a:cs typeface="Times New Roman" pitchFamily="18" charset="0"/>
            </a:endParaRPr>
          </a:p>
          <a:p>
            <a:pPr eaLnBrk="1" hangingPunct="1">
              <a:lnSpc>
                <a:spcPct val="150000"/>
              </a:lnSpc>
              <a:buFont typeface="Wingdings" pitchFamily="2" charset="2"/>
              <a:buChar char="Ø"/>
            </a:pPr>
            <a:endParaRPr lang="en-US" altLang="en-US" sz="2400" dirty="0" smtClean="0">
              <a:latin typeface="Times New Roman" pitchFamily="18" charset="0"/>
              <a:cs typeface="Times New Roman" pitchFamily="18" charset="0"/>
            </a:endParaRPr>
          </a:p>
          <a:p>
            <a:pPr eaLnBrk="1" hangingPunct="1">
              <a:lnSpc>
                <a:spcPct val="150000"/>
              </a:lnSpc>
              <a:buFont typeface="Wingdings" pitchFamily="2" charset="2"/>
              <a:buChar char="Ø"/>
            </a:pPr>
            <a:r>
              <a:rPr lang="en-US" altLang="en-US" sz="2400" dirty="0" smtClean="0">
                <a:latin typeface="Times New Roman" pitchFamily="18" charset="0"/>
                <a:cs typeface="Times New Roman" pitchFamily="18" charset="0"/>
              </a:rPr>
              <a:t>Hazards may arise when impure or contaminated chemicals are used.</a:t>
            </a:r>
          </a:p>
          <a:p>
            <a:pPr eaLnBrk="1" hangingPunct="1">
              <a:lnSpc>
                <a:spcPct val="150000"/>
              </a:lnSpc>
              <a:buFont typeface="Wingdings" pitchFamily="2" charset="2"/>
              <a:buChar char="Ø"/>
            </a:pPr>
            <a:r>
              <a:rPr lang="en-US" altLang="en-US" sz="2400" dirty="0" smtClean="0">
                <a:latin typeface="Times New Roman" pitchFamily="18" charset="0"/>
                <a:cs typeface="Times New Roman" pitchFamily="18" charset="0"/>
              </a:rPr>
              <a:t>By products may accumulate relatively high concentrations in parts of the plant and cause un expected effects.</a:t>
            </a:r>
          </a:p>
          <a:p>
            <a:pPr eaLnBrk="1" hangingPunct="1">
              <a:lnSpc>
                <a:spcPct val="150000"/>
              </a:lnSpc>
              <a:buFont typeface="Wingdings" pitchFamily="2" charset="2"/>
              <a:buChar char="Ø"/>
            </a:pPr>
            <a:r>
              <a:rPr lang="en-US" altLang="en-US" sz="2400" dirty="0" smtClean="0">
                <a:latin typeface="Times New Roman" pitchFamily="18" charset="0"/>
                <a:cs typeface="Times New Roman" pitchFamily="18" charset="0"/>
              </a:rPr>
              <a:t>In pharmaceutical industry most of the dermatitis can be attributed to synthetic drugs, especially </a:t>
            </a:r>
            <a:r>
              <a:rPr lang="en-US" altLang="en-US" sz="2400" dirty="0" err="1" smtClean="0">
                <a:latin typeface="Times New Roman" pitchFamily="18" charset="0"/>
                <a:cs typeface="Times New Roman" pitchFamily="18" charset="0"/>
              </a:rPr>
              <a:t>phenothiazines</a:t>
            </a:r>
            <a:r>
              <a:rPr lang="en-US" altLang="en-US" sz="2400" dirty="0" smtClean="0">
                <a:latin typeface="Times New Roman" pitchFamily="18" charset="0"/>
                <a:cs typeface="Times New Roman" pitchFamily="18" charset="0"/>
              </a:rPr>
              <a:t>.</a:t>
            </a:r>
          </a:p>
          <a:p>
            <a:pPr eaLnBrk="1" hangingPunct="1">
              <a:lnSpc>
                <a:spcPct val="150000"/>
              </a:lnSpc>
              <a:buFont typeface="Wingdings" pitchFamily="2" charset="2"/>
              <a:buNone/>
            </a:pPr>
            <a:endParaRPr lang="en-US" altLang="en-US" sz="2400" dirty="0" smtClean="0">
              <a:latin typeface="Times New Roman" pitchFamily="18" charset="0"/>
              <a:cs typeface="Times New Roman" pitchFamily="18" charset="0"/>
            </a:endParaRPr>
          </a:p>
        </p:txBody>
      </p:sp>
      <p:sp>
        <p:nvSpPr>
          <p:cNvPr id="4" name="Date Placeholder 3"/>
          <p:cNvSpPr>
            <a:spLocks noGrp="1"/>
          </p:cNvSpPr>
          <p:nvPr>
            <p:ph type="dt" sz="half" idx="12"/>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19CA5867-30B0-47E9-8046-18FF1716E691}" type="slidenum">
              <a:rPr lang="en-US" smtClean="0"/>
              <a:pPr>
                <a:defRPr/>
              </a:pPr>
              <a:t>6</a:t>
            </a:fld>
            <a:endParaRPr lang="en-US"/>
          </a:p>
        </p:txBody>
      </p:sp>
      <p:sp>
        <p:nvSpPr>
          <p:cNvPr id="6" name="Footer Placeholder 5"/>
          <p:cNvSpPr>
            <a:spLocks noGrp="1"/>
          </p:cNvSpPr>
          <p:nvPr>
            <p:ph type="ftr" sz="quarter" idx="10"/>
          </p:nvPr>
        </p:nvSpPr>
        <p:spPr/>
        <p:txBody>
          <a:bodyPr/>
          <a:lstStyle/>
          <a:p>
            <a:pPr>
              <a:defRPr/>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idx="4294967295"/>
          </p:nvPr>
        </p:nvSpPr>
        <p:spPr/>
        <p:txBody>
          <a:bodyPr/>
          <a:lstStyle/>
          <a:p>
            <a:pPr eaLnBrk="1" hangingPunct="1"/>
            <a:r>
              <a:rPr lang="en-US" b="1" smtClean="0">
                <a:solidFill>
                  <a:srgbClr val="FFCC00"/>
                </a:solidFill>
              </a:rPr>
              <a:t>Industrial Hazards</a:t>
            </a:r>
          </a:p>
        </p:txBody>
      </p:sp>
      <p:sp>
        <p:nvSpPr>
          <p:cNvPr id="6147" name="Content Placeholder 2"/>
          <p:cNvSpPr>
            <a:spLocks noGrp="1"/>
          </p:cNvSpPr>
          <p:nvPr>
            <p:ph idx="4294967295"/>
          </p:nvPr>
        </p:nvSpPr>
        <p:spPr/>
        <p:txBody>
          <a:bodyPr/>
          <a:lstStyle/>
          <a:p>
            <a:pPr eaLnBrk="1" hangingPunct="1"/>
            <a:r>
              <a:rPr lang="en-US" sz="2800" dirty="0" smtClean="0"/>
              <a:t>Large exposures to chemicals can affect human health directly or indirectly.</a:t>
            </a:r>
          </a:p>
          <a:p>
            <a:pPr eaLnBrk="1" hangingPunct="1"/>
            <a:endParaRPr lang="en-US" sz="1200" dirty="0" smtClean="0"/>
          </a:p>
          <a:p>
            <a:pPr eaLnBrk="1" hangingPunct="1"/>
            <a:r>
              <a:rPr lang="en-US" sz="2800" dirty="0" smtClean="0"/>
              <a:t>disrupting ecological systems that exist in rivers, lakes, oceans, streams, and wetlands</a:t>
            </a:r>
          </a:p>
          <a:p>
            <a:pPr eaLnBrk="1" hangingPunct="1"/>
            <a:endParaRPr lang="en-US" sz="1200" dirty="0" smtClean="0"/>
          </a:p>
          <a:p>
            <a:pPr eaLnBrk="1" hangingPunct="1"/>
            <a:r>
              <a:rPr lang="en-US" sz="2800" dirty="0" smtClean="0"/>
              <a:t>The release of chemicals into the environment can have global impacts</a:t>
            </a:r>
          </a:p>
          <a:p>
            <a:pPr eaLnBrk="1" hangingPunct="1"/>
            <a:endParaRPr lang="en-US" sz="1200" dirty="0" smtClean="0"/>
          </a:p>
          <a:p>
            <a:pPr eaLnBrk="1" hangingPunct="1"/>
            <a:r>
              <a:rPr lang="en-US" sz="2800" dirty="0" smtClean="0"/>
              <a:t>Chemicals can be transported throughout the atmosphere and are not bound by borders</a:t>
            </a:r>
          </a:p>
        </p:txBody>
      </p:sp>
      <p:sp>
        <p:nvSpPr>
          <p:cNvPr id="4" name="Date Placeholder 3"/>
          <p:cNvSpPr>
            <a:spLocks noGrp="1"/>
          </p:cNvSpPr>
          <p:nvPr>
            <p:ph type="dt" sz="half" idx="12"/>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244E98E1-90F0-4BFA-98BD-2E7BB56DE8CF}" type="slidenum">
              <a:rPr lang="en-US" smtClean="0"/>
              <a:pPr>
                <a:defRPr/>
              </a:pPr>
              <a:t>7</a:t>
            </a:fld>
            <a:endParaRPr lang="en-US"/>
          </a:p>
        </p:txBody>
      </p:sp>
      <p:sp>
        <p:nvSpPr>
          <p:cNvPr id="6" name="Footer Placeholder 5"/>
          <p:cNvSpPr>
            <a:spLocks noGrp="1"/>
          </p:cNvSpPr>
          <p:nvPr>
            <p:ph type="ftr" sz="quarter" idx="10"/>
          </p:nvPr>
        </p:nvSpPr>
        <p:spPr/>
        <p:txBody>
          <a:bodyPr/>
          <a:lstStyle/>
          <a:p>
            <a:pPr>
              <a:defRPr/>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idx="4294967295"/>
          </p:nvPr>
        </p:nvSpPr>
        <p:spPr/>
        <p:txBody>
          <a:bodyPr/>
          <a:lstStyle/>
          <a:p>
            <a:pPr eaLnBrk="1" hangingPunct="1"/>
            <a:r>
              <a:rPr lang="en-US" b="1" smtClean="0">
                <a:solidFill>
                  <a:srgbClr val="FFCC00"/>
                </a:solidFill>
              </a:rPr>
              <a:t>Industrial Hazards</a:t>
            </a:r>
          </a:p>
        </p:txBody>
      </p:sp>
      <p:sp>
        <p:nvSpPr>
          <p:cNvPr id="7171" name="Content Placeholder 2"/>
          <p:cNvSpPr>
            <a:spLocks noGrp="1"/>
          </p:cNvSpPr>
          <p:nvPr>
            <p:ph idx="4294967295"/>
          </p:nvPr>
        </p:nvSpPr>
        <p:spPr/>
        <p:txBody>
          <a:bodyPr/>
          <a:lstStyle/>
          <a:p>
            <a:pPr eaLnBrk="1" hangingPunct="1"/>
            <a:r>
              <a:rPr lang="en-US" smtClean="0"/>
              <a:t>All the changes that occur in the environment affect people.</a:t>
            </a:r>
          </a:p>
          <a:p>
            <a:pPr eaLnBrk="1" hangingPunct="1"/>
            <a:endParaRPr lang="en-US" sz="1400" smtClean="0"/>
          </a:p>
          <a:p>
            <a:pPr eaLnBrk="1" hangingPunct="1"/>
            <a:r>
              <a:rPr lang="en-US" smtClean="0"/>
              <a:t>Ultimately people can be exposed to any substance that enters the environment</a:t>
            </a:r>
          </a:p>
          <a:p>
            <a:pPr eaLnBrk="1" hangingPunct="1"/>
            <a:endParaRPr lang="en-US" smtClean="0"/>
          </a:p>
        </p:txBody>
      </p:sp>
      <p:sp>
        <p:nvSpPr>
          <p:cNvPr id="4" name="Date Placeholder 3"/>
          <p:cNvSpPr>
            <a:spLocks noGrp="1"/>
          </p:cNvSpPr>
          <p:nvPr>
            <p:ph type="dt" sz="half" idx="12"/>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244E98E1-90F0-4BFA-98BD-2E7BB56DE8CF}" type="slidenum">
              <a:rPr lang="en-US" smtClean="0"/>
              <a:pPr>
                <a:defRPr/>
              </a:pPr>
              <a:t>8</a:t>
            </a:fld>
            <a:endParaRPr lang="en-US"/>
          </a:p>
        </p:txBody>
      </p:sp>
      <p:sp>
        <p:nvSpPr>
          <p:cNvPr id="6" name="Footer Placeholder 5"/>
          <p:cNvSpPr>
            <a:spLocks noGrp="1"/>
          </p:cNvSpPr>
          <p:nvPr>
            <p:ph type="ftr" sz="quarter" idx="10"/>
          </p:nvPr>
        </p:nvSpPr>
        <p:spPr/>
        <p:txBody>
          <a:bodyPr/>
          <a:lstStyle/>
          <a:p>
            <a:pPr>
              <a:defRPr/>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p:cNvSpPr>
          <p:nvPr>
            <p:ph type="title"/>
          </p:nvPr>
        </p:nvSpPr>
        <p:spPr/>
        <p:txBody>
          <a:bodyPr>
            <a:normAutofit fontScale="90000"/>
          </a:bodyPr>
          <a:lstStyle/>
          <a:p>
            <a:pPr eaLnBrk="1" hangingPunct="1"/>
            <a:r>
              <a:rPr lang="en-US" sz="4400" b="1" dirty="0" smtClean="0">
                <a:solidFill>
                  <a:srgbClr val="FFCC00"/>
                </a:solidFill>
              </a:rPr>
              <a:t>Routes of Industrial hazards Entry into the Body</a:t>
            </a:r>
          </a:p>
        </p:txBody>
      </p:sp>
      <p:sp>
        <p:nvSpPr>
          <p:cNvPr id="10243" name="Rectangle 3"/>
          <p:cNvSpPr>
            <a:spLocks noGrp="1"/>
          </p:cNvSpPr>
          <p:nvPr>
            <p:ph type="body" idx="1"/>
          </p:nvPr>
        </p:nvSpPr>
        <p:spPr/>
        <p:txBody>
          <a:bodyPr/>
          <a:lstStyle/>
          <a:p>
            <a:pPr eaLnBrk="1" hangingPunct="1">
              <a:buFont typeface="Wingdings 2" pitchFamily="18" charset="2"/>
              <a:buNone/>
            </a:pPr>
            <a:r>
              <a:rPr lang="en-US" sz="2800" dirty="0" smtClean="0"/>
              <a:t>There are three main routes by which hazardous chemicals enter the body:  </a:t>
            </a:r>
          </a:p>
          <a:p>
            <a:pPr eaLnBrk="1" hangingPunct="1"/>
            <a:r>
              <a:rPr lang="en-US" sz="2800" dirty="0" smtClean="0"/>
              <a:t>absorption through the </a:t>
            </a:r>
            <a:r>
              <a:rPr lang="en-US" sz="2800" b="1" i="1" dirty="0" smtClean="0">
                <a:solidFill>
                  <a:srgbClr val="00FF00"/>
                </a:solidFill>
              </a:rPr>
              <a:t>respiratory tract</a:t>
            </a:r>
            <a:r>
              <a:rPr lang="en-US" sz="2800" dirty="0" smtClean="0"/>
              <a:t> through inhalation. </a:t>
            </a:r>
          </a:p>
          <a:p>
            <a:pPr eaLnBrk="1" hangingPunct="1"/>
            <a:r>
              <a:rPr lang="en-US" sz="2800" dirty="0" smtClean="0"/>
              <a:t>absorption or injection through the </a:t>
            </a:r>
            <a:r>
              <a:rPr lang="en-US" sz="2800" b="1" i="1" dirty="0" smtClean="0">
                <a:solidFill>
                  <a:srgbClr val="00FF00"/>
                </a:solidFill>
              </a:rPr>
              <a:t>skin</a:t>
            </a:r>
            <a:r>
              <a:rPr lang="en-US" sz="2800" dirty="0" smtClean="0">
                <a:solidFill>
                  <a:srgbClr val="00FF00"/>
                </a:solidFill>
              </a:rPr>
              <a:t> </a:t>
            </a:r>
            <a:r>
              <a:rPr lang="en-US" sz="2800" b="1" i="1" dirty="0" smtClean="0">
                <a:solidFill>
                  <a:srgbClr val="00FF00"/>
                </a:solidFill>
              </a:rPr>
              <a:t>or eyes</a:t>
            </a:r>
            <a:r>
              <a:rPr lang="en-US" sz="2800" dirty="0" smtClean="0"/>
              <a:t>. </a:t>
            </a:r>
          </a:p>
          <a:p>
            <a:pPr eaLnBrk="1" hangingPunct="1"/>
            <a:r>
              <a:rPr lang="en-US" sz="2800" dirty="0" smtClean="0"/>
              <a:t>absorption through the </a:t>
            </a:r>
            <a:r>
              <a:rPr lang="en-US" sz="2800" b="1" i="1" dirty="0" smtClean="0">
                <a:solidFill>
                  <a:srgbClr val="00FF00"/>
                </a:solidFill>
              </a:rPr>
              <a:t>digestive tract</a:t>
            </a:r>
            <a:r>
              <a:rPr lang="en-US" sz="2800" dirty="0" smtClean="0"/>
              <a:t>.  This can occur through eating or smoking with contaminated hands or in contaminated work areas. </a:t>
            </a:r>
          </a:p>
          <a:p>
            <a:pPr eaLnBrk="1" hangingPunct="1"/>
            <a:endParaRPr lang="en-US" sz="2800" dirty="0" smtClean="0"/>
          </a:p>
        </p:txBody>
      </p:sp>
      <p:sp>
        <p:nvSpPr>
          <p:cNvPr id="4" name="Date Placeholder 3"/>
          <p:cNvSpPr>
            <a:spLocks noGrp="1"/>
          </p:cNvSpPr>
          <p:nvPr>
            <p:ph type="dt" sz="half" idx="12"/>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19CA5867-30B0-47E9-8046-18FF1716E691}" type="slidenum">
              <a:rPr lang="en-US" smtClean="0"/>
              <a:pPr>
                <a:defRPr/>
              </a:pPr>
              <a:t>9</a:t>
            </a:fld>
            <a:endParaRPr lang="en-US"/>
          </a:p>
        </p:txBody>
      </p:sp>
      <p:sp>
        <p:nvSpPr>
          <p:cNvPr id="6" name="Footer Placeholder 5"/>
          <p:cNvSpPr>
            <a:spLocks noGrp="1"/>
          </p:cNvSpPr>
          <p:nvPr>
            <p:ph type="ftr" sz="quarter" idx="10"/>
          </p:nvPr>
        </p:nvSpPr>
        <p:spPr/>
        <p:txBody>
          <a:bodyPr/>
          <a:lstStyle/>
          <a:p>
            <a:pPr>
              <a:defRPr/>
            </a:pPr>
            <a:endParaRPr lang="en-US"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OWER3D TRANSITION" val="Bilboard.p3d 0"/>
  <p:tag name="POWER3D OPTIONS" val="Fast "/>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TotalTime>
  <Words>2683</Words>
  <Application>Microsoft Macintosh PowerPoint</Application>
  <PresentationFormat>On-screen Show (4:3)</PresentationFormat>
  <Paragraphs>423</Paragraphs>
  <Slides>51</Slides>
  <Notes>28</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51</vt:i4>
      </vt:variant>
    </vt:vector>
  </HeadingPairs>
  <TitlesOfParts>
    <vt:vector size="61" baseType="lpstr">
      <vt:lpstr>Calibri</vt:lpstr>
      <vt:lpstr>Freestyle Script</vt:lpstr>
      <vt:lpstr>Garamond</vt:lpstr>
      <vt:lpstr>Majalla UI</vt:lpstr>
      <vt:lpstr>Times New Roman</vt:lpstr>
      <vt:lpstr>Wingdings</vt:lpstr>
      <vt:lpstr>Wingdings 2</vt:lpstr>
      <vt:lpstr>Arial</vt:lpstr>
      <vt:lpstr>Office Theme</vt:lpstr>
      <vt:lpstr>Clip</vt:lpstr>
      <vt:lpstr>HEZARDS </vt:lpstr>
      <vt:lpstr>PowerPoint Presentation</vt:lpstr>
      <vt:lpstr>OBJECTIVES OF INDUSTRIAL SAFETY</vt:lpstr>
      <vt:lpstr>INDUSTRIAL HAZARD V/S RISK</vt:lpstr>
      <vt:lpstr>WHAT IS AN ACCIDENT ??? </vt:lpstr>
      <vt:lpstr>PowerPoint Presentation</vt:lpstr>
      <vt:lpstr>Industrial Hazards</vt:lpstr>
      <vt:lpstr>Industrial Hazards</vt:lpstr>
      <vt:lpstr>Routes of Industrial hazards Entry into the Body</vt:lpstr>
      <vt:lpstr>Types of Hazards Toxicity</vt:lpstr>
      <vt:lpstr>2.TYPES OF HAZARDS</vt:lpstr>
      <vt:lpstr>FIRE HAZARDS</vt:lpstr>
      <vt:lpstr>SOURCES OF FIRE HAZARDS</vt:lpstr>
      <vt:lpstr>PowerPoint Presentation</vt:lpstr>
      <vt:lpstr>DETECTION OF FIRE HAZARDS</vt:lpstr>
      <vt:lpstr>FIRE ALARMS</vt:lpstr>
      <vt:lpstr>PREVENTION OF FIRE HAZARDS</vt:lpstr>
      <vt:lpstr>PowerPoint Presentation</vt:lpstr>
      <vt:lpstr>CHEMICAL HAZARDS</vt:lpstr>
      <vt:lpstr>SOURCES OF CHEMICAL HAZARDS</vt:lpstr>
      <vt:lpstr>Heavy Metals</vt:lpstr>
      <vt:lpstr>Exposure to Heavy Metals</vt:lpstr>
      <vt:lpstr>Mechanisms of Heavy Metals Toxicities</vt:lpstr>
      <vt:lpstr>Treatment strategies </vt:lpstr>
      <vt:lpstr>Formaldehyde</vt:lpstr>
      <vt:lpstr>Formaldehyde</vt:lpstr>
      <vt:lpstr>Formaldehyde Toxicities</vt:lpstr>
      <vt:lpstr>Treatment of Formaldehyde Toxicities</vt:lpstr>
      <vt:lpstr>Methanol</vt:lpstr>
      <vt:lpstr>Methanol Toxicity</vt:lpstr>
      <vt:lpstr>Treatment of Methanol Toxicities</vt:lpstr>
      <vt:lpstr>SAFETY ASPECTS IN CHEMICAL HAZARDS</vt:lpstr>
      <vt:lpstr>PowerPoint Presentation</vt:lpstr>
      <vt:lpstr>MECHANCAL HAZARDS</vt:lpstr>
      <vt:lpstr> Mechanical hazards</vt:lpstr>
      <vt:lpstr>PowerPoint Presentation</vt:lpstr>
      <vt:lpstr>PowerPoint Presentation</vt:lpstr>
      <vt:lpstr>PowerPoint Presentation</vt:lpstr>
      <vt:lpstr>SAFETY ASPECTS IN MECHANICAL HAZARDS</vt:lpstr>
      <vt:lpstr>ELECTRICAL HAZARDS</vt:lpstr>
      <vt:lpstr>SAFETY ASPECTS IN ELECTRICAL HAZARDS</vt:lpstr>
      <vt:lpstr>PHARMACEUTICAL HAZARDS</vt:lpstr>
      <vt:lpstr>PowerPoint Presentation</vt:lpstr>
      <vt:lpstr>SAFETY ASPECTS IN PHARMACEUTICAL HAZARDS</vt:lpstr>
      <vt:lpstr>PowerPoint Presentation</vt:lpstr>
      <vt:lpstr>3.SAFETY ASPECTS IN PHARMA INDUSTRY</vt:lpstr>
      <vt:lpstr> Classification of signs according to use –  (1) Danger signs. </vt:lpstr>
      <vt:lpstr>2) Caution signs. (i)  </vt:lpstr>
      <vt:lpstr>(3) Safety instruction signs </vt:lpstr>
      <vt:lpstr>(4) Biological hazard signs. </vt:lpstr>
      <vt:lpstr>PowerPoint Presentation</vt:lpstr>
    </vt:vector>
  </TitlesOfParts>
  <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Grace</dc:creator>
  <cp:lastModifiedBy>Microsoft Office User</cp:lastModifiedBy>
  <cp:revision>5</cp:revision>
  <dcterms:created xsi:type="dcterms:W3CDTF">2006-08-16T00:00:00Z</dcterms:created>
  <dcterms:modified xsi:type="dcterms:W3CDTF">2020-03-31T14:20:09Z</dcterms:modified>
</cp:coreProperties>
</file>